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 id="2147483697" r:id="rId3"/>
  </p:sldMasterIdLst>
  <p:notesMasterIdLst>
    <p:notesMasterId r:id="rId18"/>
  </p:notesMasterIdLst>
  <p:handoutMasterIdLst>
    <p:handoutMasterId r:id="rId19"/>
  </p:handoutMasterIdLst>
  <p:sldIdLst>
    <p:sldId id="709" r:id="rId4"/>
    <p:sldId id="927" r:id="rId5"/>
    <p:sldId id="950" r:id="rId6"/>
    <p:sldId id="931" r:id="rId7"/>
    <p:sldId id="325" r:id="rId8"/>
    <p:sldId id="327" r:id="rId9"/>
    <p:sldId id="899" r:id="rId10"/>
    <p:sldId id="281" r:id="rId11"/>
    <p:sldId id="946" r:id="rId12"/>
    <p:sldId id="944" r:id="rId13"/>
    <p:sldId id="945" r:id="rId14"/>
    <p:sldId id="948" r:id="rId15"/>
    <p:sldId id="949" r:id="rId16"/>
    <p:sldId id="29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guide id="3"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lmer, Karen" initials="PK" lastIdx="4" clrIdx="0"/>
  <p:cmAuthor id="1" name="Cleary, Kathryne" initials="CK" lastIdx="1" clrIdx="1">
    <p:extLst>
      <p:ext uri="{19B8F6BF-5375-455C-9EA6-DF929625EA0E}">
        <p15:presenceInfo xmlns:p15="http://schemas.microsoft.com/office/powerpoint/2012/main" userId="S-1-5-21-511642957-1068463859-315576832-23654" providerId="AD"/>
      </p:ext>
    </p:extLst>
  </p:cmAuthor>
  <p:cmAuthor id="2" name="Burtraw, Dallas" initials="BD" lastIdx="6" clrIdx="2">
    <p:extLst>
      <p:ext uri="{19B8F6BF-5375-455C-9EA6-DF929625EA0E}">
        <p15:presenceInfo xmlns:p15="http://schemas.microsoft.com/office/powerpoint/2012/main" userId="S-1-5-21-511642957-1068463859-315576832-1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73C"/>
    <a:srgbClr val="0A70E5"/>
    <a:srgbClr val="E6E6E6"/>
    <a:srgbClr val="FF7C80"/>
    <a:srgbClr val="CCFFCC"/>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1" autoAdjust="0"/>
    <p:restoredTop sz="87963" autoAdjust="0"/>
  </p:normalViewPr>
  <p:slideViewPr>
    <p:cSldViewPr>
      <p:cViewPr varScale="1">
        <p:scale>
          <a:sx n="100" d="100"/>
          <a:sy n="100" d="100"/>
        </p:scale>
        <p:origin x="1410" y="102"/>
      </p:cViewPr>
      <p:guideLst>
        <p:guide orient="horz"/>
        <p:guide pos="384"/>
      </p:guideLst>
    </p:cSldViewPr>
  </p:slideViewPr>
  <p:outlineViewPr>
    <p:cViewPr>
      <p:scale>
        <a:sx n="33" d="100"/>
        <a:sy n="33" d="100"/>
      </p:scale>
      <p:origin x="0" y="1128"/>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99" d="100"/>
          <a:sy n="99" d="100"/>
        </p:scale>
        <p:origin x="-2568" y="-102"/>
      </p:cViewPr>
      <p:guideLst>
        <p:guide orient="horz" pos="2928"/>
        <p:guide pos="216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RFF-FS1.rff.org\Users\cleary\SCC%20for%20PJM%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Cost</a:t>
            </a:r>
            <a:r>
              <a:rPr lang="en-US" sz="1800" baseline="0"/>
              <a:t> per ton of CO2 by Program in 2019 (2019$/ton)</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Sheet1!$C$3</c:f>
              <c:strCache>
                <c:ptCount val="1"/>
                <c:pt idx="0">
                  <c:v>Social Cost of Carbon Estimate</c:v>
                </c:pt>
              </c:strCache>
            </c:strRef>
          </c:tx>
          <c:spPr>
            <a:solidFill>
              <a:schemeClr val="accent1"/>
            </a:solidFill>
            <a:ln>
              <a:noFill/>
            </a:ln>
            <a:effectLst/>
          </c:spPr>
          <c:invertIfNegative val="0"/>
          <c:cat>
            <c:strRef>
              <c:f>Sheet1!$B$4:$B$8</c:f>
              <c:strCache>
                <c:ptCount val="5"/>
                <c:pt idx="0">
                  <c:v>Affordable Clean Energy Rule Analysis SCC*</c:v>
                </c:pt>
                <c:pt idx="1">
                  <c:v>Interagency Working Group SCC*</c:v>
                </c:pt>
                <c:pt idx="2">
                  <c:v>RGGI</c:v>
                </c:pt>
                <c:pt idx="3">
                  <c:v>CA Cap-and-Trade</c:v>
                </c:pt>
                <c:pt idx="4">
                  <c:v>EU ETS</c:v>
                </c:pt>
              </c:strCache>
            </c:strRef>
          </c:cat>
          <c:val>
            <c:numRef>
              <c:f>Sheet1!$C$4:$C$8</c:f>
              <c:numCache>
                <c:formatCode>_("$"* #,##0.00_);_("$"* \(#,##0.00\);_("$"* "-"??_);_(@_)</c:formatCode>
                <c:ptCount val="5"/>
                <c:pt idx="0">
                  <c:v>7.97</c:v>
                </c:pt>
                <c:pt idx="1">
                  <c:v>51.89</c:v>
                </c:pt>
                <c:pt idx="2" formatCode="General">
                  <c:v>0</c:v>
                </c:pt>
                <c:pt idx="3" formatCode="General">
                  <c:v>0</c:v>
                </c:pt>
                <c:pt idx="4" formatCode="General">
                  <c:v>0</c:v>
                </c:pt>
              </c:numCache>
            </c:numRef>
          </c:val>
          <c:extLst>
            <c:ext xmlns:c16="http://schemas.microsoft.com/office/drawing/2014/chart" uri="{C3380CC4-5D6E-409C-BE32-E72D297353CC}">
              <c16:uniqueId val="{00000000-22C2-402E-A1B1-B4484DBFF8F0}"/>
            </c:ext>
          </c:extLst>
        </c:ser>
        <c:ser>
          <c:idx val="1"/>
          <c:order val="1"/>
          <c:tx>
            <c:strRef>
              <c:f>Sheet1!$D$3</c:f>
              <c:strCache>
                <c:ptCount val="1"/>
                <c:pt idx="0">
                  <c:v>Cap-and-Trade Price</c:v>
                </c:pt>
              </c:strCache>
            </c:strRef>
          </c:tx>
          <c:spPr>
            <a:solidFill>
              <a:schemeClr val="accent2"/>
            </a:solidFill>
            <a:ln>
              <a:noFill/>
            </a:ln>
            <a:effectLst/>
          </c:spPr>
          <c:invertIfNegative val="0"/>
          <c:cat>
            <c:strRef>
              <c:f>Sheet1!$B$4:$B$8</c:f>
              <c:strCache>
                <c:ptCount val="5"/>
                <c:pt idx="0">
                  <c:v>Affordable Clean Energy Rule Analysis SCC*</c:v>
                </c:pt>
                <c:pt idx="1">
                  <c:v>Interagency Working Group SCC*</c:v>
                </c:pt>
                <c:pt idx="2">
                  <c:v>RGGI</c:v>
                </c:pt>
                <c:pt idx="3">
                  <c:v>CA Cap-and-Trade</c:v>
                </c:pt>
                <c:pt idx="4">
                  <c:v>EU ETS</c:v>
                </c:pt>
              </c:strCache>
            </c:strRef>
          </c:cat>
          <c:val>
            <c:numRef>
              <c:f>Sheet1!$D$4:$D$8</c:f>
              <c:numCache>
                <c:formatCode>_("$"* #,##0.00_);_("$"* \(#,##0.00\);_("$"* "-"??_);_(@_)</c:formatCode>
                <c:ptCount val="5"/>
                <c:pt idx="0">
                  <c:v>0</c:v>
                </c:pt>
                <c:pt idx="1">
                  <c:v>0</c:v>
                </c:pt>
                <c:pt idx="2">
                  <c:v>5.62</c:v>
                </c:pt>
                <c:pt idx="3">
                  <c:v>15.62</c:v>
                </c:pt>
                <c:pt idx="4">
                  <c:v>26.8</c:v>
                </c:pt>
              </c:numCache>
            </c:numRef>
          </c:val>
          <c:extLst>
            <c:ext xmlns:c16="http://schemas.microsoft.com/office/drawing/2014/chart" uri="{C3380CC4-5D6E-409C-BE32-E72D297353CC}">
              <c16:uniqueId val="{00000001-22C2-402E-A1B1-B4484DBFF8F0}"/>
            </c:ext>
          </c:extLst>
        </c:ser>
        <c:dLbls>
          <c:showLegendKey val="0"/>
          <c:showVal val="0"/>
          <c:showCatName val="0"/>
          <c:showSerName val="0"/>
          <c:showPercent val="0"/>
          <c:showBubbleSize val="0"/>
        </c:dLbls>
        <c:gapWidth val="150"/>
        <c:overlap val="100"/>
        <c:axId val="1348500920"/>
        <c:axId val="1348500592"/>
      </c:barChart>
      <c:catAx>
        <c:axId val="134850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8500592"/>
        <c:crosses val="autoZero"/>
        <c:auto val="1"/>
        <c:lblAlgn val="ctr"/>
        <c:lblOffset val="100"/>
        <c:noMultiLvlLbl val="0"/>
      </c:catAx>
      <c:valAx>
        <c:axId val="13485005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48500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5.8532420558783854E-2"/>
          <c:y val="5.6182852143482065E-2"/>
          <c:w val="0.85818047701765776"/>
          <c:h val="0.88858162729658796"/>
        </c:manualLayout>
      </c:layout>
      <c:scatterChart>
        <c:scatterStyle val="lineMarker"/>
        <c:varyColors val="0"/>
        <c:ser>
          <c:idx val="0"/>
          <c:order val="0"/>
          <c:tx>
            <c:strRef>
              <c:f>Sheet1!$B$1</c:f>
              <c:strCache>
                <c:ptCount val="1"/>
                <c:pt idx="0">
                  <c:v>D</c:v>
                </c:pt>
              </c:strCache>
            </c:strRef>
          </c:tx>
          <c:spPr>
            <a:ln>
              <a:solidFill>
                <a:schemeClr val="accent4">
                  <a:lumMod val="60000"/>
                  <a:lumOff val="40000"/>
                </a:schemeClr>
              </a:solidFill>
            </a:ln>
          </c:spPr>
          <c:marker>
            <c:symbol val="none"/>
          </c:marker>
          <c:xVal>
            <c:numRef>
              <c:f>Sheet1!$A$2:$A$6</c:f>
              <c:numCache>
                <c:formatCode>General</c:formatCode>
                <c:ptCount val="5"/>
                <c:pt idx="0">
                  <c:v>0</c:v>
                </c:pt>
                <c:pt idx="1">
                  <c:v>25</c:v>
                </c:pt>
                <c:pt idx="2">
                  <c:v>50</c:v>
                </c:pt>
                <c:pt idx="3">
                  <c:v>75</c:v>
                </c:pt>
                <c:pt idx="4">
                  <c:v>100</c:v>
                </c:pt>
              </c:numCache>
            </c:numRef>
          </c:xVal>
          <c:yVal>
            <c:numRef>
              <c:f>Sheet1!$B$2:$B$6</c:f>
              <c:numCache>
                <c:formatCode>General</c:formatCode>
                <c:ptCount val="5"/>
              </c:numCache>
            </c:numRef>
          </c:yVal>
          <c:smooth val="0"/>
          <c:extLst>
            <c:ext xmlns:c16="http://schemas.microsoft.com/office/drawing/2014/chart" uri="{C3380CC4-5D6E-409C-BE32-E72D297353CC}">
              <c16:uniqueId val="{00000000-5A5B-4BBE-9901-330D2BF7F3B7}"/>
            </c:ext>
          </c:extLst>
        </c:ser>
        <c:ser>
          <c:idx val="1"/>
          <c:order val="1"/>
          <c:tx>
            <c:strRef>
              <c:f>Sheet1!$C$1</c:f>
              <c:strCache>
                <c:ptCount val="1"/>
                <c:pt idx="0">
                  <c:v>D'</c:v>
                </c:pt>
              </c:strCache>
            </c:strRef>
          </c:tx>
          <c:spPr>
            <a:ln>
              <a:solidFill>
                <a:srgbClr val="745A94"/>
              </a:solidFill>
            </a:ln>
          </c:spPr>
          <c:marker>
            <c:symbol val="none"/>
          </c:marker>
          <c:xVal>
            <c:numRef>
              <c:f>Sheet1!$A$2:$A$6</c:f>
              <c:numCache>
                <c:formatCode>General</c:formatCode>
                <c:ptCount val="5"/>
                <c:pt idx="0">
                  <c:v>0</c:v>
                </c:pt>
                <c:pt idx="1">
                  <c:v>25</c:v>
                </c:pt>
                <c:pt idx="2">
                  <c:v>50</c:v>
                </c:pt>
                <c:pt idx="3">
                  <c:v>75</c:v>
                </c:pt>
                <c:pt idx="4">
                  <c:v>100</c:v>
                </c:pt>
              </c:numCache>
            </c:numRef>
          </c:xVal>
          <c:yVal>
            <c:numRef>
              <c:f>Sheet1!$C$2:$C$6</c:f>
              <c:numCache>
                <c:formatCode>General</c:formatCode>
                <c:ptCount val="5"/>
              </c:numCache>
            </c:numRef>
          </c:yVal>
          <c:smooth val="0"/>
          <c:extLst>
            <c:ext xmlns:c16="http://schemas.microsoft.com/office/drawing/2014/chart" uri="{C3380CC4-5D6E-409C-BE32-E72D297353CC}">
              <c16:uniqueId val="{00000001-5A5B-4BBE-9901-330D2BF7F3B7}"/>
            </c:ext>
          </c:extLst>
        </c:ser>
        <c:dLbls>
          <c:showLegendKey val="0"/>
          <c:showVal val="0"/>
          <c:showCatName val="0"/>
          <c:showSerName val="0"/>
          <c:showPercent val="0"/>
          <c:showBubbleSize val="0"/>
        </c:dLbls>
        <c:axId val="70458368"/>
        <c:axId val="70464640"/>
      </c:scatterChart>
      <c:valAx>
        <c:axId val="70458368"/>
        <c:scaling>
          <c:orientation val="minMax"/>
          <c:max val="100"/>
        </c:scaling>
        <c:delete val="1"/>
        <c:axPos val="b"/>
        <c:numFmt formatCode="General" sourceLinked="1"/>
        <c:majorTickMark val="out"/>
        <c:minorTickMark val="none"/>
        <c:tickLblPos val="none"/>
        <c:crossAx val="70464640"/>
        <c:crossesAt val="12"/>
        <c:crossBetween val="midCat"/>
      </c:valAx>
      <c:valAx>
        <c:axId val="70464640"/>
        <c:scaling>
          <c:orientation val="minMax"/>
          <c:max val="12"/>
          <c:min val="0"/>
        </c:scaling>
        <c:delete val="0"/>
        <c:axPos val="l"/>
        <c:majorGridlines>
          <c:spPr>
            <a:ln>
              <a:noFill/>
            </a:ln>
          </c:spPr>
        </c:majorGridlines>
        <c:title>
          <c:tx>
            <c:rich>
              <a:bodyPr rot="-5400000" vert="horz"/>
              <a:lstStyle/>
              <a:p>
                <a:pPr>
                  <a:defRPr/>
                </a:pPr>
                <a:r>
                  <a:rPr lang="en-US" sz="1800" dirty="0"/>
                  <a:t>$/ton</a:t>
                </a:r>
              </a:p>
            </c:rich>
          </c:tx>
          <c:layout>
            <c:manualLayout>
              <c:xMode val="edge"/>
              <c:yMode val="edge"/>
              <c:x val="7.3099415204678359E-3"/>
              <c:y val="5.6313400014187439E-3"/>
            </c:manualLayout>
          </c:layout>
          <c:overlay val="0"/>
        </c:title>
        <c:numFmt formatCode="General" sourceLinked="0"/>
        <c:majorTickMark val="none"/>
        <c:minorTickMark val="none"/>
        <c:tickLblPos val="nextTo"/>
        <c:spPr>
          <a:ln w="25400"/>
        </c:spPr>
        <c:txPr>
          <a:bodyPr/>
          <a:lstStyle/>
          <a:p>
            <a:pPr>
              <a:defRPr>
                <a:solidFill>
                  <a:schemeClr val="bg1"/>
                </a:solidFill>
              </a:defRPr>
            </a:pPr>
            <a:endParaRPr lang="en-US"/>
          </a:p>
        </c:txPr>
        <c:crossAx val="70458368"/>
        <c:crosses val="autoZero"/>
        <c:crossBetween val="midCat"/>
      </c:valAx>
      <c:spPr>
        <a:ln>
          <a:noFill/>
        </a:ln>
      </c:spPr>
    </c:plotArea>
    <c:plotVisOnly val="1"/>
    <c:dispBlanksAs val="gap"/>
    <c:showDLblsOverMax val="0"/>
  </c:chart>
  <c:spPr>
    <a:solidFill>
      <a:schemeClr val="bg1"/>
    </a:solidFill>
    <a:ln w="28575">
      <a:noFill/>
    </a:ln>
  </c:spPr>
  <c:txPr>
    <a:bodyPr/>
    <a:lstStyle/>
    <a:p>
      <a:pPr>
        <a:defRPr sz="1800"/>
      </a:pPr>
      <a:endParaRPr lang="en-US"/>
    </a:p>
  </c:txPr>
  <c:userShapes r:id="rId1"/>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5.8532420558783854E-2"/>
          <c:y val="5.6182852143482065E-2"/>
          <c:w val="0.85818047701765776"/>
          <c:h val="0.88858162729658796"/>
        </c:manualLayout>
      </c:layout>
      <c:scatterChart>
        <c:scatterStyle val="lineMarker"/>
        <c:varyColors val="0"/>
        <c:ser>
          <c:idx val="0"/>
          <c:order val="0"/>
          <c:tx>
            <c:strRef>
              <c:f>Sheet1!$B$1</c:f>
              <c:strCache>
                <c:ptCount val="1"/>
                <c:pt idx="0">
                  <c:v>D</c:v>
                </c:pt>
              </c:strCache>
            </c:strRef>
          </c:tx>
          <c:spPr>
            <a:ln>
              <a:solidFill>
                <a:schemeClr val="accent4">
                  <a:lumMod val="60000"/>
                  <a:lumOff val="40000"/>
                </a:schemeClr>
              </a:solidFill>
            </a:ln>
          </c:spPr>
          <c:marker>
            <c:symbol val="none"/>
          </c:marker>
          <c:xVal>
            <c:numRef>
              <c:f>Sheet1!$A$2:$A$6</c:f>
              <c:numCache>
                <c:formatCode>General</c:formatCode>
                <c:ptCount val="5"/>
                <c:pt idx="0">
                  <c:v>0</c:v>
                </c:pt>
                <c:pt idx="1">
                  <c:v>25</c:v>
                </c:pt>
                <c:pt idx="2">
                  <c:v>50</c:v>
                </c:pt>
                <c:pt idx="3">
                  <c:v>75</c:v>
                </c:pt>
                <c:pt idx="4">
                  <c:v>100</c:v>
                </c:pt>
              </c:numCache>
            </c:numRef>
          </c:xVal>
          <c:yVal>
            <c:numRef>
              <c:f>Sheet1!$B$2:$B$6</c:f>
              <c:numCache>
                <c:formatCode>General</c:formatCode>
                <c:ptCount val="5"/>
              </c:numCache>
            </c:numRef>
          </c:yVal>
          <c:smooth val="0"/>
          <c:extLst>
            <c:ext xmlns:c16="http://schemas.microsoft.com/office/drawing/2014/chart" uri="{C3380CC4-5D6E-409C-BE32-E72D297353CC}">
              <c16:uniqueId val="{00000000-4AD4-4912-BE40-502F076AD4C5}"/>
            </c:ext>
          </c:extLst>
        </c:ser>
        <c:ser>
          <c:idx val="1"/>
          <c:order val="1"/>
          <c:tx>
            <c:strRef>
              <c:f>Sheet1!$C$1</c:f>
              <c:strCache>
                <c:ptCount val="1"/>
                <c:pt idx="0">
                  <c:v>D'</c:v>
                </c:pt>
              </c:strCache>
            </c:strRef>
          </c:tx>
          <c:spPr>
            <a:ln>
              <a:solidFill>
                <a:srgbClr val="745A94"/>
              </a:solidFill>
            </a:ln>
          </c:spPr>
          <c:marker>
            <c:symbol val="none"/>
          </c:marker>
          <c:xVal>
            <c:numRef>
              <c:f>Sheet1!$A$2:$A$6</c:f>
              <c:numCache>
                <c:formatCode>General</c:formatCode>
                <c:ptCount val="5"/>
                <c:pt idx="0">
                  <c:v>0</c:v>
                </c:pt>
                <c:pt idx="1">
                  <c:v>25</c:v>
                </c:pt>
                <c:pt idx="2">
                  <c:v>50</c:v>
                </c:pt>
                <c:pt idx="3">
                  <c:v>75</c:v>
                </c:pt>
                <c:pt idx="4">
                  <c:v>100</c:v>
                </c:pt>
              </c:numCache>
            </c:numRef>
          </c:xVal>
          <c:yVal>
            <c:numRef>
              <c:f>Sheet1!$C$2:$C$6</c:f>
              <c:numCache>
                <c:formatCode>General</c:formatCode>
                <c:ptCount val="5"/>
              </c:numCache>
            </c:numRef>
          </c:yVal>
          <c:smooth val="0"/>
          <c:extLst>
            <c:ext xmlns:c16="http://schemas.microsoft.com/office/drawing/2014/chart" uri="{C3380CC4-5D6E-409C-BE32-E72D297353CC}">
              <c16:uniqueId val="{00000001-4AD4-4912-BE40-502F076AD4C5}"/>
            </c:ext>
          </c:extLst>
        </c:ser>
        <c:dLbls>
          <c:showLegendKey val="0"/>
          <c:showVal val="0"/>
          <c:showCatName val="0"/>
          <c:showSerName val="0"/>
          <c:showPercent val="0"/>
          <c:showBubbleSize val="0"/>
        </c:dLbls>
        <c:axId val="70458368"/>
        <c:axId val="70464640"/>
      </c:scatterChart>
      <c:valAx>
        <c:axId val="70458368"/>
        <c:scaling>
          <c:orientation val="minMax"/>
          <c:max val="100"/>
        </c:scaling>
        <c:delete val="1"/>
        <c:axPos val="b"/>
        <c:numFmt formatCode="General" sourceLinked="1"/>
        <c:majorTickMark val="out"/>
        <c:minorTickMark val="none"/>
        <c:tickLblPos val="none"/>
        <c:crossAx val="70464640"/>
        <c:crossesAt val="12"/>
        <c:crossBetween val="midCat"/>
      </c:valAx>
      <c:valAx>
        <c:axId val="70464640"/>
        <c:scaling>
          <c:orientation val="minMax"/>
          <c:max val="12"/>
          <c:min val="0"/>
        </c:scaling>
        <c:delete val="0"/>
        <c:axPos val="l"/>
        <c:majorGridlines>
          <c:spPr>
            <a:ln>
              <a:noFill/>
            </a:ln>
          </c:spPr>
        </c:majorGridlines>
        <c:numFmt formatCode="General" sourceLinked="0"/>
        <c:majorTickMark val="none"/>
        <c:minorTickMark val="none"/>
        <c:tickLblPos val="nextTo"/>
        <c:spPr>
          <a:ln w="25400"/>
        </c:spPr>
        <c:txPr>
          <a:bodyPr/>
          <a:lstStyle/>
          <a:p>
            <a:pPr>
              <a:defRPr>
                <a:solidFill>
                  <a:schemeClr val="bg1"/>
                </a:solidFill>
              </a:defRPr>
            </a:pPr>
            <a:endParaRPr lang="en-US"/>
          </a:p>
        </c:txPr>
        <c:crossAx val="70458368"/>
        <c:crosses val="autoZero"/>
        <c:crossBetween val="midCat"/>
      </c:valAx>
      <c:spPr>
        <a:ln>
          <a:noFill/>
        </a:ln>
      </c:spPr>
    </c:plotArea>
    <c:plotVisOnly val="1"/>
    <c:dispBlanksAs val="gap"/>
    <c:showDLblsOverMax val="0"/>
  </c:chart>
  <c:spPr>
    <a:solidFill>
      <a:schemeClr val="bg1"/>
    </a:solidFill>
    <a:ln w="28575">
      <a:noFill/>
    </a:ln>
  </c:spPr>
  <c:txPr>
    <a:bodyPr/>
    <a:lstStyle/>
    <a:p>
      <a:pPr>
        <a:defRPr sz="1800"/>
      </a:pPr>
      <a:endParaRPr lang="en-US"/>
    </a:p>
  </c:txPr>
  <c:userShapes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0.75224</cdr:x>
      <cdr:y>0.39124</cdr:y>
    </cdr:from>
    <cdr:to>
      <cdr:x>0.80549</cdr:x>
      <cdr:y>0.43829</cdr:y>
    </cdr:to>
    <cdr:cxnSp macro="">
      <cdr:nvCxnSpPr>
        <cdr:cNvPr id="3" name="Straight Arrow Connector 2">
          <a:extLst xmlns:a="http://schemas.openxmlformats.org/drawingml/2006/main">
            <a:ext uri="{FF2B5EF4-FFF2-40B4-BE49-F238E27FC236}">
              <a16:creationId xmlns:a16="http://schemas.microsoft.com/office/drawing/2014/main" id="{77F17802-5FF7-4D07-9D9D-6ED88EB77D42}"/>
            </a:ext>
          </a:extLst>
        </cdr:cNvPr>
        <cdr:cNvCxnSpPr/>
      </cdr:nvCxnSpPr>
      <cdr:spPr>
        <a:xfrm xmlns:a="http://schemas.openxmlformats.org/drawingml/2006/main" flipH="1" flipV="1">
          <a:off x="4397052" y="1876934"/>
          <a:ext cx="311306" cy="225705"/>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0.82265</cdr:x>
      <cdr:y>0.26667</cdr:y>
    </cdr:from>
    <cdr:to>
      <cdr:x>0.82265</cdr:x>
      <cdr:y>0.43829</cdr:y>
    </cdr:to>
    <cdr:cxnSp macro="">
      <cdr:nvCxnSpPr>
        <cdr:cNvPr id="13" name="Straight Arrow Connector 12">
          <a:extLst xmlns:a="http://schemas.openxmlformats.org/drawingml/2006/main">
            <a:ext uri="{FF2B5EF4-FFF2-40B4-BE49-F238E27FC236}">
              <a16:creationId xmlns:a16="http://schemas.microsoft.com/office/drawing/2014/main" id="{03C0B9CE-3A31-43A5-B511-187F6956253D}"/>
            </a:ext>
          </a:extLst>
        </cdr:cNvPr>
        <cdr:cNvCxnSpPr/>
      </cdr:nvCxnSpPr>
      <cdr:spPr>
        <a:xfrm xmlns:a="http://schemas.openxmlformats.org/drawingml/2006/main" flipH="1" flipV="1">
          <a:off x="4808641" y="1279326"/>
          <a:ext cx="15" cy="823312"/>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0.67453</cdr:x>
      <cdr:y>0.39401</cdr:y>
    </cdr:from>
    <cdr:to>
      <cdr:x>0.67453</cdr:x>
      <cdr:y>0.68201</cdr:y>
    </cdr:to>
    <cdr:cxnSp macro="">
      <cdr:nvCxnSpPr>
        <cdr:cNvPr id="9" name="Cap Line (dark)">
          <a:extLst xmlns:a="http://schemas.openxmlformats.org/drawingml/2006/main">
            <a:ext uri="{FF2B5EF4-FFF2-40B4-BE49-F238E27FC236}">
              <a16:creationId xmlns:a16="http://schemas.microsoft.com/office/drawing/2014/main" id="{996BDE4F-CF6A-5B46-B0FB-35CAD8D2FFE7}"/>
            </a:ext>
          </a:extLst>
        </cdr:cNvPr>
        <cdr:cNvCxnSpPr>
          <a:cxnSpLocks xmlns:a="http://schemas.openxmlformats.org/drawingml/2006/main"/>
        </cdr:cNvCxnSpPr>
      </cdr:nvCxnSpPr>
      <cdr:spPr>
        <a:xfrm xmlns:a="http://schemas.openxmlformats.org/drawingml/2006/main">
          <a:off x="5691493" y="2251767"/>
          <a:ext cx="0" cy="1645920"/>
        </a:xfrm>
        <a:prstGeom xmlns:a="http://schemas.openxmlformats.org/drawingml/2006/main" prst="line">
          <a:avLst/>
        </a:prstGeom>
        <a:ln xmlns:a="http://schemas.openxmlformats.org/drawingml/2006/main" w="38100">
          <a:solidFill>
            <a:schemeClr val="tx1"/>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0.74802</cdr:x>
      <cdr:y>0.25163</cdr:y>
    </cdr:from>
    <cdr:to>
      <cdr:x>0.74802</cdr:x>
      <cdr:y>0.38997</cdr:y>
    </cdr:to>
    <cdr:cxnSp macro="">
      <cdr:nvCxnSpPr>
        <cdr:cNvPr id="15" name="Cap Line (dark)">
          <a:extLst xmlns:a="http://schemas.openxmlformats.org/drawingml/2006/main">
            <a:ext uri="{FF2B5EF4-FFF2-40B4-BE49-F238E27FC236}">
              <a16:creationId xmlns:a16="http://schemas.microsoft.com/office/drawing/2014/main" id="{A0B02C73-E739-844A-860A-C8ED7C4CC69F}"/>
            </a:ext>
          </a:extLst>
        </cdr:cNvPr>
        <cdr:cNvCxnSpPr>
          <a:cxnSpLocks xmlns:a="http://schemas.openxmlformats.org/drawingml/2006/main"/>
        </cdr:cNvCxnSpPr>
      </cdr:nvCxnSpPr>
      <cdr:spPr>
        <a:xfrm xmlns:a="http://schemas.openxmlformats.org/drawingml/2006/main">
          <a:off x="6311560" y="1438080"/>
          <a:ext cx="1" cy="790590"/>
        </a:xfrm>
        <a:prstGeom xmlns:a="http://schemas.openxmlformats.org/drawingml/2006/main" prst="line">
          <a:avLst/>
        </a:prstGeom>
        <a:ln xmlns:a="http://schemas.openxmlformats.org/drawingml/2006/main" w="38100">
          <a:solidFill>
            <a:schemeClr val="tx1"/>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0.85735</cdr:x>
      <cdr:y>0.12279</cdr:y>
    </cdr:from>
    <cdr:to>
      <cdr:x>1</cdr:x>
      <cdr:y>0.12279</cdr:y>
    </cdr:to>
    <cdr:cxnSp macro="">
      <cdr:nvCxnSpPr>
        <cdr:cNvPr id="6" name="Trigger">
          <a:extLst xmlns:a="http://schemas.openxmlformats.org/drawingml/2006/main">
            <a:ext uri="{FF2B5EF4-FFF2-40B4-BE49-F238E27FC236}">
              <a16:creationId xmlns:a16="http://schemas.microsoft.com/office/drawing/2014/main" id="{F98CF499-B753-4D89-9A55-6161B88EA63E}"/>
            </a:ext>
          </a:extLst>
        </cdr:cNvPr>
        <cdr:cNvCxnSpPr>
          <a:cxnSpLocks xmlns:a="http://schemas.openxmlformats.org/drawingml/2006/main"/>
        </cdr:cNvCxnSpPr>
      </cdr:nvCxnSpPr>
      <cdr:spPr>
        <a:xfrm xmlns:a="http://schemas.openxmlformats.org/drawingml/2006/main">
          <a:off x="5011493" y="589060"/>
          <a:ext cx="833812" cy="0"/>
        </a:xfrm>
        <a:prstGeom xmlns:a="http://schemas.openxmlformats.org/drawingml/2006/main" prst="line">
          <a:avLst/>
        </a:prstGeom>
        <a:ln xmlns:a="http://schemas.openxmlformats.org/drawingml/2006/main" w="381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0.48875</cdr:x>
      <cdr:y>0.49527</cdr:y>
    </cdr:from>
    <cdr:to>
      <cdr:x>0.55233</cdr:x>
      <cdr:y>0.54325</cdr:y>
    </cdr:to>
    <cdr:cxnSp macro="">
      <cdr:nvCxnSpPr>
        <cdr:cNvPr id="8" name="Straight Arrow Connector 7">
          <a:extLst xmlns:a="http://schemas.openxmlformats.org/drawingml/2006/main">
            <a:ext uri="{FF2B5EF4-FFF2-40B4-BE49-F238E27FC236}">
              <a16:creationId xmlns:a16="http://schemas.microsoft.com/office/drawing/2014/main" id="{F79E4DA7-9B46-4006-A7D7-2B81DFD62C60}"/>
            </a:ext>
          </a:extLst>
        </cdr:cNvPr>
        <cdr:cNvCxnSpPr/>
      </cdr:nvCxnSpPr>
      <cdr:spPr>
        <a:xfrm xmlns:a="http://schemas.openxmlformats.org/drawingml/2006/main">
          <a:off x="2949614" y="2367263"/>
          <a:ext cx="383708" cy="229331"/>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0.67333</cdr:x>
      <cdr:y>0.25333</cdr:y>
    </cdr:from>
    <cdr:to>
      <cdr:x>0.67333</cdr:x>
      <cdr:y>0.55733</cdr:y>
    </cdr:to>
    <cdr:cxnSp macro="">
      <cdr:nvCxnSpPr>
        <cdr:cNvPr id="10" name="Cap - CCR line">
          <a:extLst xmlns:a="http://schemas.openxmlformats.org/drawingml/2006/main">
            <a:ext uri="{FF2B5EF4-FFF2-40B4-BE49-F238E27FC236}">
              <a16:creationId xmlns:a16="http://schemas.microsoft.com/office/drawing/2014/main" id="{D241ACDD-3D3F-432D-BBF9-AB0C405C91FB}"/>
            </a:ext>
          </a:extLst>
        </cdr:cNvPr>
        <cdr:cNvCxnSpPr>
          <a:cxnSpLocks xmlns:a="http://schemas.openxmlformats.org/drawingml/2006/main"/>
        </cdr:cNvCxnSpPr>
      </cdr:nvCxnSpPr>
      <cdr:spPr>
        <a:xfrm xmlns:a="http://schemas.openxmlformats.org/drawingml/2006/main">
          <a:off x="5681347" y="1447799"/>
          <a:ext cx="0" cy="1737360"/>
        </a:xfrm>
        <a:prstGeom xmlns:a="http://schemas.openxmlformats.org/drawingml/2006/main" prst="line">
          <a:avLst/>
        </a:prstGeom>
        <a:ln xmlns:a="http://schemas.openxmlformats.org/drawingml/2006/main" w="38100">
          <a:solidFill>
            <a:schemeClr val="tx1"/>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7523" cy="464662"/>
          </a:xfrm>
          <a:prstGeom prst="rect">
            <a:avLst/>
          </a:prstGeom>
        </p:spPr>
        <p:txBody>
          <a:bodyPr vert="horz" lIns="90549" tIns="45277" rIns="90549" bIns="45277" rtlCol="0"/>
          <a:lstStyle>
            <a:lvl1pPr algn="l">
              <a:defRPr sz="1200"/>
            </a:lvl1pPr>
          </a:lstStyle>
          <a:p>
            <a:endParaRPr lang="en-US"/>
          </a:p>
        </p:txBody>
      </p:sp>
      <p:sp>
        <p:nvSpPr>
          <p:cNvPr id="3" name="Date Placeholder 2"/>
          <p:cNvSpPr>
            <a:spLocks noGrp="1"/>
          </p:cNvSpPr>
          <p:nvPr>
            <p:ph type="dt" sz="quarter" idx="1"/>
          </p:nvPr>
        </p:nvSpPr>
        <p:spPr>
          <a:xfrm>
            <a:off x="3971294" y="3"/>
            <a:ext cx="3037523" cy="464662"/>
          </a:xfrm>
          <a:prstGeom prst="rect">
            <a:avLst/>
          </a:prstGeom>
        </p:spPr>
        <p:txBody>
          <a:bodyPr vert="horz" lIns="90549" tIns="45277" rIns="90549" bIns="45277" rtlCol="0"/>
          <a:lstStyle>
            <a:lvl1pPr algn="r">
              <a:defRPr sz="1200"/>
            </a:lvl1pPr>
          </a:lstStyle>
          <a:p>
            <a:fld id="{23F17B0A-2157-4015-A28A-3829725F08BE}" type="datetimeFigureOut">
              <a:rPr lang="en-US" smtClean="0"/>
              <a:t>4/24/2020</a:t>
            </a:fld>
            <a:endParaRPr lang="en-US"/>
          </a:p>
        </p:txBody>
      </p:sp>
      <p:sp>
        <p:nvSpPr>
          <p:cNvPr id="4" name="Footer Placeholder 3"/>
          <p:cNvSpPr>
            <a:spLocks noGrp="1"/>
          </p:cNvSpPr>
          <p:nvPr>
            <p:ph type="ftr" sz="quarter" idx="2"/>
          </p:nvPr>
        </p:nvSpPr>
        <p:spPr>
          <a:xfrm>
            <a:off x="5" y="8830157"/>
            <a:ext cx="3037523" cy="464662"/>
          </a:xfrm>
          <a:prstGeom prst="rect">
            <a:avLst/>
          </a:prstGeom>
        </p:spPr>
        <p:txBody>
          <a:bodyPr vert="horz" lIns="90549" tIns="45277" rIns="90549" bIns="45277" rtlCol="0" anchor="b"/>
          <a:lstStyle>
            <a:lvl1pPr algn="l">
              <a:defRPr sz="1200"/>
            </a:lvl1pPr>
          </a:lstStyle>
          <a:p>
            <a:endParaRPr lang="en-US"/>
          </a:p>
        </p:txBody>
      </p:sp>
      <p:sp>
        <p:nvSpPr>
          <p:cNvPr id="5" name="Slide Number Placeholder 4"/>
          <p:cNvSpPr>
            <a:spLocks noGrp="1"/>
          </p:cNvSpPr>
          <p:nvPr>
            <p:ph type="sldNum" sz="quarter" idx="3"/>
          </p:nvPr>
        </p:nvSpPr>
        <p:spPr>
          <a:xfrm>
            <a:off x="3971294" y="8830157"/>
            <a:ext cx="3037523" cy="464662"/>
          </a:xfrm>
          <a:prstGeom prst="rect">
            <a:avLst/>
          </a:prstGeom>
        </p:spPr>
        <p:txBody>
          <a:bodyPr vert="horz" lIns="90549" tIns="45277" rIns="90549" bIns="45277" rtlCol="0" anchor="b"/>
          <a:lstStyle>
            <a:lvl1pPr algn="r">
              <a:defRPr sz="1200"/>
            </a:lvl1pPr>
          </a:lstStyle>
          <a:p>
            <a:fld id="{58207A72-7A56-46CD-BF4C-6DCCDF6A664A}" type="slidenum">
              <a:rPr lang="en-US" smtClean="0"/>
              <a:t>‹#›</a:t>
            </a:fld>
            <a:endParaRPr lang="en-US"/>
          </a:p>
        </p:txBody>
      </p:sp>
    </p:spTree>
    <p:extLst>
      <p:ext uri="{BB962C8B-B14F-4D97-AF65-F5344CB8AC3E}">
        <p14:creationId xmlns:p14="http://schemas.microsoft.com/office/powerpoint/2010/main" val="3700080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7840" cy="464820"/>
          </a:xfrm>
          <a:prstGeom prst="rect">
            <a:avLst/>
          </a:prstGeom>
        </p:spPr>
        <p:txBody>
          <a:bodyPr vert="horz" lIns="92378" tIns="46190" rIns="92378" bIns="46190" rtlCol="0"/>
          <a:lstStyle>
            <a:lvl1pPr algn="l">
              <a:defRPr sz="1200"/>
            </a:lvl1pPr>
          </a:lstStyle>
          <a:p>
            <a:endParaRPr lang="en-US"/>
          </a:p>
        </p:txBody>
      </p:sp>
      <p:sp>
        <p:nvSpPr>
          <p:cNvPr id="3" name="Date Placeholder 2"/>
          <p:cNvSpPr>
            <a:spLocks noGrp="1"/>
          </p:cNvSpPr>
          <p:nvPr>
            <p:ph type="dt" idx="1"/>
          </p:nvPr>
        </p:nvSpPr>
        <p:spPr>
          <a:xfrm>
            <a:off x="3970943" y="0"/>
            <a:ext cx="3037840" cy="464820"/>
          </a:xfrm>
          <a:prstGeom prst="rect">
            <a:avLst/>
          </a:prstGeom>
        </p:spPr>
        <p:txBody>
          <a:bodyPr vert="horz" lIns="92378" tIns="46190" rIns="92378" bIns="46190" rtlCol="0"/>
          <a:lstStyle>
            <a:lvl1pPr algn="r">
              <a:defRPr sz="1200"/>
            </a:lvl1pPr>
          </a:lstStyle>
          <a:p>
            <a:fld id="{9315EBEE-2B28-46B5-A72D-F207F87C4D0F}" type="datetimeFigureOut">
              <a:rPr lang="en-US" smtClean="0"/>
              <a:t>4/24/2020</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2378" tIns="46190" rIns="92378" bIns="4619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378" tIns="46190" rIns="92378" bIns="461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968"/>
            <a:ext cx="3037840" cy="464820"/>
          </a:xfrm>
          <a:prstGeom prst="rect">
            <a:avLst/>
          </a:prstGeom>
        </p:spPr>
        <p:txBody>
          <a:bodyPr vert="horz" lIns="92378" tIns="46190" rIns="92378" bIns="46190" rtlCol="0" anchor="b"/>
          <a:lstStyle>
            <a:lvl1pPr algn="l">
              <a:defRPr sz="1200"/>
            </a:lvl1pPr>
          </a:lstStyle>
          <a:p>
            <a:endParaRPr lang="en-US"/>
          </a:p>
        </p:txBody>
      </p:sp>
      <p:sp>
        <p:nvSpPr>
          <p:cNvPr id="7" name="Slide Number Placeholder 6"/>
          <p:cNvSpPr>
            <a:spLocks noGrp="1"/>
          </p:cNvSpPr>
          <p:nvPr>
            <p:ph type="sldNum" sz="quarter" idx="5"/>
          </p:nvPr>
        </p:nvSpPr>
        <p:spPr>
          <a:xfrm>
            <a:off x="3970943" y="8829968"/>
            <a:ext cx="3037840" cy="464820"/>
          </a:xfrm>
          <a:prstGeom prst="rect">
            <a:avLst/>
          </a:prstGeom>
        </p:spPr>
        <p:txBody>
          <a:bodyPr vert="horz" lIns="92378" tIns="46190" rIns="92378" bIns="46190" rtlCol="0" anchor="b"/>
          <a:lstStyle>
            <a:lvl1pPr algn="r">
              <a:defRPr sz="1200"/>
            </a:lvl1pPr>
          </a:lstStyle>
          <a:p>
            <a:fld id="{0035928A-49A1-4E03-86B0-A8712113193C}" type="slidenum">
              <a:rPr lang="en-US" smtClean="0"/>
              <a:t>‹#›</a:t>
            </a:fld>
            <a:endParaRPr lang="en-US"/>
          </a:p>
        </p:txBody>
      </p:sp>
    </p:spTree>
    <p:extLst>
      <p:ext uri="{BB962C8B-B14F-4D97-AF65-F5344CB8AC3E}">
        <p14:creationId xmlns:p14="http://schemas.microsoft.com/office/powerpoint/2010/main" val="212184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5928A-49A1-4E03-86B0-A8712113193C}" type="slidenum">
              <a:rPr lang="en-US" smtClean="0"/>
              <a:t>1</a:t>
            </a:fld>
            <a:endParaRPr lang="en-US"/>
          </a:p>
        </p:txBody>
      </p:sp>
    </p:spTree>
    <p:extLst>
      <p:ext uri="{BB962C8B-B14F-4D97-AF65-F5344CB8AC3E}">
        <p14:creationId xmlns:p14="http://schemas.microsoft.com/office/powerpoint/2010/main" val="4340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5928A-49A1-4E03-86B0-A8712113193C}" type="slidenum">
              <a:rPr lang="en-US" smtClean="0"/>
              <a:t>10</a:t>
            </a:fld>
            <a:endParaRPr lang="en-US"/>
          </a:p>
        </p:txBody>
      </p:sp>
    </p:spTree>
    <p:extLst>
      <p:ext uri="{BB962C8B-B14F-4D97-AF65-F5344CB8AC3E}">
        <p14:creationId xmlns:p14="http://schemas.microsoft.com/office/powerpoint/2010/main" val="12457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ecfc2d860_0_202:notes"/>
          <p:cNvSpPr>
            <a:spLocks noGrp="1" noRot="1" noChangeAspect="1"/>
          </p:cNvSpPr>
          <p:nvPr>
            <p:ph type="sldImg" idx="2"/>
          </p:nvPr>
        </p:nvSpPr>
        <p:spPr>
          <a:xfrm>
            <a:off x="673100" y="1135063"/>
            <a:ext cx="5446713" cy="3063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ecfc2d860_0_202:notes"/>
          <p:cNvSpPr txBox="1">
            <a:spLocks noGrp="1"/>
          </p:cNvSpPr>
          <p:nvPr>
            <p:ph type="body" idx="1"/>
          </p:nvPr>
        </p:nvSpPr>
        <p:spPr>
          <a:xfrm>
            <a:off x="679339" y="4369213"/>
            <a:ext cx="5434711" cy="3574960"/>
          </a:xfrm>
          <a:prstGeom prst="rect">
            <a:avLst/>
          </a:prstGeom>
        </p:spPr>
        <p:txBody>
          <a:bodyPr spcFirstLastPara="1" wrap="square" lIns="90675" tIns="45325" rIns="90675" bIns="45325" anchor="t" anchorCtr="0">
            <a:noAutofit/>
          </a:bodyPr>
          <a:lstStyle/>
          <a:p>
            <a:endParaRPr/>
          </a:p>
        </p:txBody>
      </p:sp>
      <p:sp>
        <p:nvSpPr>
          <p:cNvPr id="235" name="Google Shape;235;g5ecfc2d860_0_202:notes"/>
          <p:cNvSpPr txBox="1">
            <a:spLocks noGrp="1"/>
          </p:cNvSpPr>
          <p:nvPr>
            <p:ph type="sldNum" idx="12"/>
          </p:nvPr>
        </p:nvSpPr>
        <p:spPr>
          <a:xfrm>
            <a:off x="3848015" y="8623365"/>
            <a:ext cx="2943802" cy="455434"/>
          </a:xfrm>
          <a:prstGeom prst="rect">
            <a:avLst/>
          </a:prstGeom>
        </p:spPr>
        <p:txBody>
          <a:bodyPr spcFirstLastPara="1" wrap="square" lIns="90675" tIns="45325" rIns="90675" bIns="45325" anchor="b" anchorCtr="0">
            <a:noAutofit/>
          </a:bodyPr>
          <a:lstStyle/>
          <a:p>
            <a:pPr>
              <a:buClr>
                <a:srgbClr val="000000"/>
              </a:buClr>
            </a:pPr>
            <a:fld id="{00000000-1234-1234-1234-123412341234}" type="slidenum">
              <a:rPr lang="en-US"/>
              <a:pPr>
                <a:buClr>
                  <a:srgbClr val="000000"/>
                </a:buClr>
              </a:pPr>
              <a:t>11</a:t>
            </a:fld>
            <a:endParaRPr/>
          </a:p>
        </p:txBody>
      </p:sp>
    </p:spTree>
    <p:extLst>
      <p:ext uri="{BB962C8B-B14F-4D97-AF65-F5344CB8AC3E}">
        <p14:creationId xmlns:p14="http://schemas.microsoft.com/office/powerpoint/2010/main" val="27222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5613" cy="3114675"/>
          </a:xfrm>
        </p:spPr>
      </p:sp>
      <p:sp>
        <p:nvSpPr>
          <p:cNvPr id="3" name="Notes Placeholder 2"/>
          <p:cNvSpPr>
            <a:spLocks noGrp="1"/>
          </p:cNvSpPr>
          <p:nvPr>
            <p:ph type="body" idx="1"/>
          </p:nvPr>
        </p:nvSpPr>
        <p:spPr/>
        <p:txBody>
          <a:bodyPr/>
          <a:lstStyle/>
          <a:p>
            <a:r>
              <a:rPr lang="en-US" dirty="0"/>
              <a:t>28 million tons in VA in 2020; RGGI cap in 2020 is 96 million (including NJ; check) and adjusted cap is 74 million.</a:t>
            </a:r>
          </a:p>
        </p:txBody>
      </p:sp>
      <p:sp>
        <p:nvSpPr>
          <p:cNvPr id="4" name="Slide Number Placeholder 3"/>
          <p:cNvSpPr>
            <a:spLocks noGrp="1"/>
          </p:cNvSpPr>
          <p:nvPr>
            <p:ph type="sldNum" sz="quarter" idx="10"/>
          </p:nvPr>
        </p:nvSpPr>
        <p:spPr/>
        <p:txBody>
          <a:bodyPr/>
          <a:lstStyle/>
          <a:p>
            <a:fld id="{B78AE7AD-88F2-5143-87DA-595E4632DC3B}" type="slidenum">
              <a:rPr lang="en-US" smtClean="0"/>
              <a:t>12</a:t>
            </a:fld>
            <a:endParaRPr lang="en-US"/>
          </a:p>
        </p:txBody>
      </p:sp>
    </p:spTree>
    <p:extLst>
      <p:ext uri="{BB962C8B-B14F-4D97-AF65-F5344CB8AC3E}">
        <p14:creationId xmlns:p14="http://schemas.microsoft.com/office/powerpoint/2010/main" val="3177698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5613" cy="3114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13</a:t>
            </a:fld>
            <a:endParaRPr lang="en-US"/>
          </a:p>
        </p:txBody>
      </p:sp>
    </p:spTree>
    <p:extLst>
      <p:ext uri="{BB962C8B-B14F-4D97-AF65-F5344CB8AC3E}">
        <p14:creationId xmlns:p14="http://schemas.microsoft.com/office/powerpoint/2010/main" val="245852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5928A-49A1-4E03-86B0-A8712113193C}" type="slidenum">
              <a:rPr lang="en-US" smtClean="0"/>
              <a:t>14</a:t>
            </a:fld>
            <a:endParaRPr lang="en-US"/>
          </a:p>
        </p:txBody>
      </p:sp>
    </p:spTree>
    <p:extLst>
      <p:ext uri="{BB962C8B-B14F-4D97-AF65-F5344CB8AC3E}">
        <p14:creationId xmlns:p14="http://schemas.microsoft.com/office/powerpoint/2010/main" val="414837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5613" cy="3114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AE7AD-88F2-5143-87DA-595E4632DC3B}" type="slidenum">
              <a:rPr lang="en-US" smtClean="0"/>
              <a:t>2</a:t>
            </a:fld>
            <a:endParaRPr lang="en-US"/>
          </a:p>
        </p:txBody>
      </p:sp>
    </p:spTree>
    <p:extLst>
      <p:ext uri="{BB962C8B-B14F-4D97-AF65-F5344CB8AC3E}">
        <p14:creationId xmlns:p14="http://schemas.microsoft.com/office/powerpoint/2010/main" val="69091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3</a:t>
            </a:fld>
            <a:endParaRPr lang="en-US"/>
          </a:p>
        </p:txBody>
      </p:sp>
    </p:spTree>
    <p:extLst>
      <p:ext uri="{BB962C8B-B14F-4D97-AF65-F5344CB8AC3E}">
        <p14:creationId xmlns:p14="http://schemas.microsoft.com/office/powerpoint/2010/main" val="170983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35928A-49A1-4E03-86B0-A8712113193C}" type="slidenum">
              <a:rPr lang="en-US" smtClean="0"/>
              <a:t>4</a:t>
            </a:fld>
            <a:endParaRPr lang="en-US"/>
          </a:p>
        </p:txBody>
      </p:sp>
    </p:spTree>
    <p:extLst>
      <p:ext uri="{BB962C8B-B14F-4D97-AF65-F5344CB8AC3E}">
        <p14:creationId xmlns:p14="http://schemas.microsoft.com/office/powerpoint/2010/main" val="340391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5613" cy="3114675"/>
          </a:xfrm>
        </p:spPr>
      </p:sp>
      <p:sp>
        <p:nvSpPr>
          <p:cNvPr id="3" name="Notes Placeholder 2"/>
          <p:cNvSpPr>
            <a:spLocks noGrp="1"/>
          </p:cNvSpPr>
          <p:nvPr>
            <p:ph type="body" idx="1"/>
          </p:nvPr>
        </p:nvSpPr>
        <p:spPr/>
        <p:txBody>
          <a:bodyPr/>
          <a:lstStyle/>
          <a:p>
            <a:r>
              <a:rPr lang="en-US" dirty="0"/>
              <a:t>When you think of climate</a:t>
            </a:r>
            <a:r>
              <a:rPr lang="en-US" baseline="0" dirty="0"/>
              <a:t> policies in the US (federal, state or local level?), what comes to mind?</a:t>
            </a:r>
            <a:endParaRPr lang="en-US" dirty="0"/>
          </a:p>
          <a:p>
            <a:endParaRPr lang="en-US" dirty="0"/>
          </a:p>
          <a:p>
            <a:r>
              <a:rPr lang="en-US" dirty="0"/>
              <a:t>Companion</a:t>
            </a:r>
            <a:r>
              <a:rPr lang="en-US" baseline="0" dirty="0"/>
              <a:t> policies are any policies affecting carbon emissions beyond carbon pricing. I</a:t>
            </a:r>
            <a:r>
              <a:rPr lang="en-US" dirty="0"/>
              <a:t>nclude regulatory standards and technology-specific subsidies</a:t>
            </a:r>
          </a:p>
          <a:p>
            <a:r>
              <a:rPr lang="en-US" dirty="0"/>
              <a:t>-renewable portfolio standards,</a:t>
            </a:r>
            <a:r>
              <a:rPr lang="en-US" baseline="0" dirty="0"/>
              <a:t> subsidies for renewables and nuclear, energy efficiency, vehicle GHG standards (CAFE)</a:t>
            </a:r>
          </a:p>
          <a:p>
            <a:r>
              <a:rPr lang="en-US" baseline="0" dirty="0"/>
              <a:t>-companion policies can be sub-jurisdictional measures too, like a state RPS or even an additional carbon price in a state</a:t>
            </a:r>
          </a:p>
          <a:p>
            <a:r>
              <a:rPr lang="en-US" baseline="0" dirty="0"/>
              <a:t>-other environmental policies can also affect carbon emissions. For example, policies under the Clean Air Act like permitting for power plants aimed at reducing local air pollution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5</a:t>
            </a:fld>
            <a:endParaRPr lang="en-US"/>
          </a:p>
        </p:txBody>
      </p:sp>
    </p:spTree>
    <p:extLst>
      <p:ext uri="{BB962C8B-B14F-4D97-AF65-F5344CB8AC3E}">
        <p14:creationId xmlns:p14="http://schemas.microsoft.com/office/powerpoint/2010/main" val="38918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5613" cy="3114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AE7AD-88F2-5143-87DA-595E4632DC3B}" type="slidenum">
              <a:rPr lang="en-US" smtClean="0"/>
              <a:t>6</a:t>
            </a:fld>
            <a:endParaRPr lang="en-US"/>
          </a:p>
        </p:txBody>
      </p:sp>
    </p:spTree>
    <p:extLst>
      <p:ext uri="{BB962C8B-B14F-4D97-AF65-F5344CB8AC3E}">
        <p14:creationId xmlns:p14="http://schemas.microsoft.com/office/powerpoint/2010/main" val="381090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5928A-49A1-4E03-86B0-A8712113193C}" type="slidenum">
              <a:rPr lang="en-US" smtClean="0"/>
              <a:t>7</a:t>
            </a:fld>
            <a:endParaRPr lang="en-US"/>
          </a:p>
        </p:txBody>
      </p:sp>
    </p:spTree>
    <p:extLst>
      <p:ext uri="{BB962C8B-B14F-4D97-AF65-F5344CB8AC3E}">
        <p14:creationId xmlns:p14="http://schemas.microsoft.com/office/powerpoint/2010/main" val="10402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ecfc2d860_0_235:notes"/>
          <p:cNvSpPr>
            <a:spLocks noGrp="1" noRot="1" noChangeAspect="1"/>
          </p:cNvSpPr>
          <p:nvPr>
            <p:ph type="sldImg" idx="2"/>
          </p:nvPr>
        </p:nvSpPr>
        <p:spPr>
          <a:xfrm>
            <a:off x="673100" y="1135063"/>
            <a:ext cx="5446713" cy="3063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ecfc2d860_0_235:notes"/>
          <p:cNvSpPr txBox="1">
            <a:spLocks noGrp="1"/>
          </p:cNvSpPr>
          <p:nvPr>
            <p:ph type="body" idx="1"/>
          </p:nvPr>
        </p:nvSpPr>
        <p:spPr>
          <a:xfrm>
            <a:off x="679339" y="4369213"/>
            <a:ext cx="5434711" cy="3574960"/>
          </a:xfrm>
          <a:prstGeom prst="rect">
            <a:avLst/>
          </a:prstGeom>
        </p:spPr>
        <p:txBody>
          <a:bodyPr spcFirstLastPara="1" wrap="square" lIns="90675" tIns="45325" rIns="90675" bIns="45325" anchor="t" anchorCtr="0">
            <a:noAutofit/>
          </a:bodyPr>
          <a:lstStyle/>
          <a:p>
            <a:endParaRPr dirty="0"/>
          </a:p>
        </p:txBody>
      </p:sp>
      <p:sp>
        <p:nvSpPr>
          <p:cNvPr id="271" name="Google Shape;271;g5ecfc2d860_0_235:notes"/>
          <p:cNvSpPr txBox="1">
            <a:spLocks noGrp="1"/>
          </p:cNvSpPr>
          <p:nvPr>
            <p:ph type="sldNum" idx="12"/>
          </p:nvPr>
        </p:nvSpPr>
        <p:spPr>
          <a:xfrm>
            <a:off x="3848015" y="8623365"/>
            <a:ext cx="2943802" cy="455434"/>
          </a:xfrm>
          <a:prstGeom prst="rect">
            <a:avLst/>
          </a:prstGeom>
        </p:spPr>
        <p:txBody>
          <a:bodyPr spcFirstLastPara="1" wrap="square" lIns="90675" tIns="45325" rIns="90675" bIns="45325" anchor="b" anchorCtr="0">
            <a:noAutofit/>
          </a:bodyPr>
          <a:lstStyle/>
          <a:p>
            <a:pPr>
              <a:buClr>
                <a:srgbClr val="000000"/>
              </a:buClr>
            </a:pPr>
            <a:fld id="{00000000-1234-1234-1234-123412341234}" type="slidenum">
              <a:rPr lang="en-US"/>
              <a:pPr>
                <a:buClr>
                  <a:srgbClr val="000000"/>
                </a:buClr>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5928A-49A1-4E03-86B0-A8712113193C}" type="slidenum">
              <a:rPr lang="en-US" smtClean="0"/>
              <a:t>9</a:t>
            </a:fld>
            <a:endParaRPr lang="en-US"/>
          </a:p>
        </p:txBody>
      </p:sp>
    </p:spTree>
    <p:extLst>
      <p:ext uri="{BB962C8B-B14F-4D97-AF65-F5344CB8AC3E}">
        <p14:creationId xmlns:p14="http://schemas.microsoft.com/office/powerpoint/2010/main" val="393320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40CE91-285F-4EA8-926A-12FCE24D00F2}" type="datetime1">
              <a:rPr lang="en-US" smtClean="0">
                <a:solidFill>
                  <a:prstClr val="black">
                    <a:tint val="75000"/>
                  </a:prstClr>
                </a:solidFill>
              </a:rPr>
              <a:t>4/24/2020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01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694D99-DFCC-4F22-AF23-F65AB9873FE1}" type="datetime1">
              <a:rPr lang="en-US" smtClean="0">
                <a:solidFill>
                  <a:prstClr val="black">
                    <a:tint val="75000"/>
                  </a:prstClr>
                </a:solidFill>
              </a:rPr>
              <a:t>4/24/2020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Resources for the Future | 1616 P St. NW | Washington, DC 20036 | www.rff.org</a:t>
            </a:r>
          </a:p>
        </p:txBody>
      </p:sp>
      <p:sp>
        <p:nvSpPr>
          <p:cNvPr id="6" name="Slide Number Placeholder 5"/>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82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881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0" y="0"/>
            <a:ext cx="12192000" cy="6858000"/>
          </a:xfrm>
          <a:prstGeom prst="rect">
            <a:avLst/>
          </a:prstGeom>
        </p:spPr>
        <p:txBody>
          <a:bodyPr vert="horz"/>
          <a:lstStyle/>
          <a:p>
            <a:r>
              <a:rPr lang="en-US"/>
              <a:t>Click icon to add picture</a:t>
            </a:r>
            <a:endParaRPr lang="en-US" dirty="0"/>
          </a:p>
        </p:txBody>
      </p:sp>
      <p:sp>
        <p:nvSpPr>
          <p:cNvPr id="4" name="Shape 237"/>
          <p:cNvSpPr/>
          <p:nvPr userDrawn="1"/>
        </p:nvSpPr>
        <p:spPr>
          <a:xfrm>
            <a:off x="0" y="2517201"/>
            <a:ext cx="12192000" cy="611427"/>
          </a:xfrm>
          <a:prstGeom prst="rect">
            <a:avLst/>
          </a:prstGeom>
          <a:ln w="3175">
            <a:miter lim="400000"/>
          </a:ln>
          <a:extLst>
            <a:ext uri="{C572A759-6A51-4108-AA02-DFA0A04FC94B}">
              <ma14:wrappingTextBoxFlag xmlns:ma14="http://schemas.microsoft.com/office/mac/drawingml/2011/main" xmlns="" val="1"/>
            </a:ext>
          </a:extLst>
        </p:spPr>
        <p:txBody>
          <a:bodyPr wrap="square" lIns="17007" tIns="17007" rIns="17007" bIns="17007" anchor="ctr">
            <a:spAutoFit/>
          </a:bodyPr>
          <a:lstStyle>
            <a:lvl1pPr>
              <a:defRPr sz="3800"/>
            </a:lvl1pPr>
          </a:lstStyle>
          <a:p>
            <a:pPr algn="ctr"/>
            <a:r>
              <a:rPr lang="en-US" sz="3750" dirty="0">
                <a:solidFill>
                  <a:schemeClr val="bg1"/>
                </a:solidFill>
                <a:latin typeface="Helvetica Light 2"/>
                <a:cs typeface="Helvetica Light 2"/>
              </a:rPr>
              <a:t>Title Page Headline</a:t>
            </a:r>
          </a:p>
        </p:txBody>
      </p:sp>
      <p:pic>
        <p:nvPicPr>
          <p:cNvPr id="5" name="Picture 4" descr="Long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999" y="5854728"/>
            <a:ext cx="2909124" cy="546947"/>
          </a:xfrm>
          <a:prstGeom prst="rect">
            <a:avLst/>
          </a:prstGeom>
        </p:spPr>
      </p:pic>
      <p:sp>
        <p:nvSpPr>
          <p:cNvPr id="10" name="Text Placeholder 9"/>
          <p:cNvSpPr>
            <a:spLocks noGrp="1"/>
          </p:cNvSpPr>
          <p:nvPr>
            <p:ph type="body" sz="quarter" idx="11" hasCustomPrompt="1"/>
          </p:nvPr>
        </p:nvSpPr>
        <p:spPr>
          <a:xfrm>
            <a:off x="609600" y="2452442"/>
            <a:ext cx="10972800" cy="886968"/>
          </a:xfrm>
          <a:prstGeom prst="rect">
            <a:avLst/>
          </a:prstGeom>
        </p:spPr>
        <p:txBody>
          <a:bodyPr vert="horz"/>
          <a:lstStyle>
            <a:lvl1pPr algn="ctr">
              <a:defRPr sz="3750">
                <a:solidFill>
                  <a:schemeClr val="bg1"/>
                </a:solidFill>
                <a:latin typeface=""/>
              </a:defRPr>
            </a:lvl1pPr>
          </a:lstStyle>
          <a:p>
            <a:pPr lvl="0"/>
            <a:r>
              <a:rPr lang="en-US" dirty="0"/>
              <a:t>Title Page Headline</a:t>
            </a:r>
          </a:p>
        </p:txBody>
      </p:sp>
      <p:sp>
        <p:nvSpPr>
          <p:cNvPr id="13" name="Text Placeholder 11"/>
          <p:cNvSpPr>
            <a:spLocks noGrp="1"/>
          </p:cNvSpPr>
          <p:nvPr>
            <p:ph type="body" sz="quarter" idx="12" hasCustomPrompt="1"/>
          </p:nvPr>
        </p:nvSpPr>
        <p:spPr>
          <a:xfrm>
            <a:off x="611719" y="3615227"/>
            <a:ext cx="10993967" cy="1660158"/>
          </a:xfrm>
          <a:prstGeom prst="rect">
            <a:avLst/>
          </a:prstGeom>
        </p:spPr>
        <p:txBody>
          <a:bodyPr vert="horz"/>
          <a:lstStyle>
            <a:lvl1pPr algn="ctr">
              <a:spcBef>
                <a:spcPts val="0"/>
              </a:spcBef>
              <a:defRPr sz="1938">
                <a:solidFill>
                  <a:schemeClr val="bg1"/>
                </a:solidFill>
                <a:latin typeface=""/>
              </a:defRPr>
            </a:lvl1pPr>
            <a:lvl2pPr>
              <a:defRPr sz="1938">
                <a:solidFill>
                  <a:schemeClr val="bg1"/>
                </a:solidFill>
                <a:latin typeface=""/>
              </a:defRPr>
            </a:lvl2pPr>
            <a:lvl3pPr>
              <a:defRPr sz="1938">
                <a:solidFill>
                  <a:schemeClr val="bg1"/>
                </a:solidFill>
                <a:latin typeface=""/>
              </a:defRPr>
            </a:lvl3pPr>
            <a:lvl4pPr>
              <a:defRPr sz="1938">
                <a:solidFill>
                  <a:schemeClr val="bg1"/>
                </a:solidFill>
                <a:latin typeface=""/>
              </a:defRPr>
            </a:lvl4pPr>
            <a:lvl5pPr>
              <a:defRPr sz="1938">
                <a:solidFill>
                  <a:schemeClr val="bg1"/>
                </a:solidFill>
                <a:latin typeface=""/>
              </a:defRPr>
            </a:lvl5pPr>
          </a:lstStyle>
          <a:p>
            <a:pPr lvl="0"/>
            <a:r>
              <a:rPr lang="en-US" dirty="0"/>
              <a:t>Title Page Text</a:t>
            </a:r>
          </a:p>
        </p:txBody>
      </p:sp>
    </p:spTree>
    <p:extLst>
      <p:ext uri="{BB962C8B-B14F-4D97-AF65-F5344CB8AC3E}">
        <p14:creationId xmlns:p14="http://schemas.microsoft.com/office/powerpoint/2010/main" val="16110886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C3E1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6545-6337-B543-845A-A05E94D83B0C}"/>
              </a:ext>
            </a:extLst>
          </p:cNvPr>
          <p:cNvSpPr>
            <a:spLocks noGrp="1"/>
          </p:cNvSpPr>
          <p:nvPr>
            <p:ph type="ctrTitle"/>
          </p:nvPr>
        </p:nvSpPr>
        <p:spPr>
          <a:xfrm>
            <a:off x="839860" y="1613477"/>
            <a:ext cx="9144000" cy="1767717"/>
          </a:xfrm>
        </p:spPr>
        <p:txBody>
          <a:bodyPr anchor="b">
            <a:normAutofit/>
          </a:bodyPr>
          <a:lstStyle>
            <a:lvl1pPr algn="l">
              <a:defRPr sz="4000">
                <a:latin typeface="Calibre Semibold" panose="020B070303020206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5147EDC-B28F-5B49-835B-E0336807EF35}"/>
              </a:ext>
            </a:extLst>
          </p:cNvPr>
          <p:cNvSpPr>
            <a:spLocks noGrp="1"/>
          </p:cNvSpPr>
          <p:nvPr>
            <p:ph type="subTitle" idx="1"/>
          </p:nvPr>
        </p:nvSpPr>
        <p:spPr>
          <a:xfrm>
            <a:off x="874240" y="3521861"/>
            <a:ext cx="9144000" cy="1655762"/>
          </a:xfrm>
        </p:spPr>
        <p:txBody>
          <a:bodyPr/>
          <a:lstStyle>
            <a:lvl1pPr marL="0" indent="0" algn="l">
              <a:buNone/>
              <a:defRPr sz="2400">
                <a:latin typeface="Calibre Regular" panose="020B050303020206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850FC6BC-65FB-7B40-84D5-DEB4965788FF}"/>
              </a:ext>
            </a:extLst>
          </p:cNvPr>
          <p:cNvSpPr>
            <a:spLocks noGrp="1"/>
          </p:cNvSpPr>
          <p:nvPr>
            <p:ph type="ftr" sz="quarter" idx="11"/>
          </p:nvPr>
        </p:nvSpPr>
        <p:spPr/>
        <p:txBody>
          <a:bodyPr/>
          <a:lstStyle>
            <a:lvl1pPr>
              <a:defRPr>
                <a:latin typeface="Calibre Regular" panose="020B0503030202060203" pitchFamily="34" charset="0"/>
              </a:defRPr>
            </a:lvl1pPr>
          </a:lstStyle>
          <a:p>
            <a:r>
              <a:rPr lang="en-US" dirty="0"/>
              <a:t>Concepts for Carbon Pricing</a:t>
            </a:r>
          </a:p>
        </p:txBody>
      </p:sp>
      <p:sp>
        <p:nvSpPr>
          <p:cNvPr id="6" name="Slide Number Placeholder 5">
            <a:extLst>
              <a:ext uri="{FF2B5EF4-FFF2-40B4-BE49-F238E27FC236}">
                <a16:creationId xmlns:a16="http://schemas.microsoft.com/office/drawing/2014/main" id="{841C86A7-0571-9541-89FD-E01AF9E280D5}"/>
              </a:ext>
            </a:extLst>
          </p:cNvPr>
          <p:cNvSpPr>
            <a:spLocks noGrp="1"/>
          </p:cNvSpPr>
          <p:nvPr>
            <p:ph type="sldNum" sz="quarter" idx="12"/>
          </p:nvPr>
        </p:nvSpPr>
        <p:spPr/>
        <p:txBody>
          <a:bodyPr/>
          <a:lstStyle>
            <a:lvl1pPr>
              <a:defRPr>
                <a:latin typeface="Calibre Regular" panose="020B0503030202060203" pitchFamily="34" charset="0"/>
              </a:defRPr>
            </a:lvl1pPr>
          </a:lstStyle>
          <a:p>
            <a:fld id="{B72A172B-4333-994F-98DF-8987D709A610}" type="slidenum">
              <a:rPr lang="en-US" smtClean="0"/>
              <a:pPr/>
              <a:t>‹#›</a:t>
            </a:fld>
            <a:endParaRPr lang="en-US"/>
          </a:p>
        </p:txBody>
      </p:sp>
      <p:pic>
        <p:nvPicPr>
          <p:cNvPr id="9" name="Picture 8">
            <a:extLst>
              <a:ext uri="{FF2B5EF4-FFF2-40B4-BE49-F238E27FC236}">
                <a16:creationId xmlns:a16="http://schemas.microsoft.com/office/drawing/2014/main" id="{D718DFD8-D21F-3846-8D12-023DC1D6DB93}"/>
              </a:ext>
            </a:extLst>
          </p:cNvPr>
          <p:cNvPicPr>
            <a:picLocks noChangeAspect="1"/>
          </p:cNvPicPr>
          <p:nvPr userDrawn="1"/>
        </p:nvPicPr>
        <p:blipFill rotWithShape="1">
          <a:blip r:embed="rId2"/>
          <a:srcRect l="-1" r="923"/>
          <a:stretch/>
        </p:blipFill>
        <p:spPr>
          <a:xfrm>
            <a:off x="884612" y="993587"/>
            <a:ext cx="2505837" cy="487994"/>
          </a:xfrm>
          <a:prstGeom prst="rect">
            <a:avLst/>
          </a:prstGeom>
        </p:spPr>
      </p:pic>
      <p:sp>
        <p:nvSpPr>
          <p:cNvPr id="12" name="Text Placeholder 11"/>
          <p:cNvSpPr>
            <a:spLocks noGrp="1"/>
          </p:cNvSpPr>
          <p:nvPr>
            <p:ph type="body" sz="quarter" idx="13" hasCustomPrompt="1"/>
          </p:nvPr>
        </p:nvSpPr>
        <p:spPr>
          <a:xfrm>
            <a:off x="877727" y="5315110"/>
            <a:ext cx="2972380" cy="354012"/>
          </a:xfrm>
        </p:spPr>
        <p:txBody>
          <a:bodyPr>
            <a:noAutofit/>
          </a:bodyPr>
          <a:lstStyle>
            <a:lvl1pPr marL="0" indent="0">
              <a:buNone/>
              <a:defRPr sz="1400" b="1" spc="200" baseline="0">
                <a:latin typeface="Calibre Regular" panose="020B0503030202060203" pitchFamily="34" charset="0"/>
              </a:defRPr>
            </a:lvl1pPr>
            <a:lvl2pPr>
              <a:defRPr sz="1600"/>
            </a:lvl2pPr>
            <a:lvl3pPr>
              <a:defRPr sz="1400"/>
            </a:lvl3pPr>
            <a:lvl4pPr>
              <a:defRPr sz="1200"/>
            </a:lvl4pPr>
            <a:lvl5pPr>
              <a:defRPr sz="1200"/>
            </a:lvl5pPr>
          </a:lstStyle>
          <a:p>
            <a:pPr lvl="0"/>
            <a:r>
              <a:rPr lang="en-US" dirty="0"/>
              <a:t>MONTH DAY, YEAR</a:t>
            </a:r>
          </a:p>
        </p:txBody>
      </p:sp>
      <p:pic>
        <p:nvPicPr>
          <p:cNvPr id="13" name="Picture 12">
            <a:extLst>
              <a:ext uri="{FF2B5EF4-FFF2-40B4-BE49-F238E27FC236}">
                <a16:creationId xmlns:a16="http://schemas.microsoft.com/office/drawing/2014/main" id="{E5F48453-DE5E-3141-9E02-9FF6BA4FEC30}"/>
              </a:ext>
            </a:extLst>
          </p:cNvPr>
          <p:cNvPicPr>
            <a:picLocks noChangeAspect="1"/>
          </p:cNvPicPr>
          <p:nvPr userDrawn="1"/>
        </p:nvPicPr>
        <p:blipFill rotWithShape="1">
          <a:blip r:embed="rId3"/>
          <a:srcRect l="1" t="-1" r="21810" b="31745"/>
          <a:stretch/>
        </p:blipFill>
        <p:spPr>
          <a:xfrm>
            <a:off x="7422149" y="3736355"/>
            <a:ext cx="4782553" cy="3131170"/>
          </a:xfrm>
          <a:prstGeom prst="rect">
            <a:avLst/>
          </a:prstGeom>
        </p:spPr>
      </p:pic>
    </p:spTree>
    <p:extLst>
      <p:ext uri="{BB962C8B-B14F-4D97-AF65-F5344CB8AC3E}">
        <p14:creationId xmlns:p14="http://schemas.microsoft.com/office/powerpoint/2010/main" val="3946387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4EFD3-8AB9-4B94-9942-DABE40B72062}"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1851427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4EFD3-8AB9-4B94-9942-DABE40B72062}"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2831078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4EFD3-8AB9-4B94-9942-DABE40B72062}"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15983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4EFD3-8AB9-4B94-9942-DABE40B72062}"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257004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4EFD3-8AB9-4B94-9942-DABE40B72062}"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226956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4EFD3-8AB9-4B94-9942-DABE40B72062}"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413792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normAutofit/>
          </a:bodyPr>
          <a:lstStyle>
            <a:lvl1pPr>
              <a:defRPr sz="4800">
                <a:latin typeface="Segoe UI" pitchFamily="34" charset="0"/>
                <a:cs typeface="Segoe UI" pitchFamily="34" charset="0"/>
              </a:defRPr>
            </a:lvl1pPr>
          </a:lstStyle>
          <a:p>
            <a:r>
              <a:rPr lang="en-US" dirty="0"/>
              <a:t>Click to edit Master title style</a:t>
            </a:r>
          </a:p>
        </p:txBody>
      </p:sp>
      <p:sp>
        <p:nvSpPr>
          <p:cNvPr id="3" name="Content Placeholder 2"/>
          <p:cNvSpPr>
            <a:spLocks noGrp="1"/>
          </p:cNvSpPr>
          <p:nvPr>
            <p:ph idx="1"/>
          </p:nvPr>
        </p:nvSpPr>
        <p:spPr>
          <a:xfrm>
            <a:off x="203200" y="1447801"/>
            <a:ext cx="11785600" cy="4525963"/>
          </a:xfrm>
        </p:spPr>
        <p:txBody>
          <a:bodyPr/>
          <a:lstStyle>
            <a:lvl1pPr marL="457200" indent="-457200">
              <a:buFont typeface="Arial" pitchFamily="34" charset="0"/>
              <a:buChar char="•"/>
              <a:defRPr>
                <a:latin typeface="Segoe UI" pitchFamily="34" charset="0"/>
                <a:cs typeface="Segoe UI" pitchFamily="34" charset="0"/>
              </a:defRPr>
            </a:lvl1pPr>
            <a:lvl2pPr marL="914400" indent="-457200">
              <a:buFont typeface="Arial" pitchFamily="34" charset="0"/>
              <a:buChar char="•"/>
              <a:defRPr>
                <a:latin typeface="Segoe UI" pitchFamily="34" charset="0"/>
                <a:cs typeface="Segoe UI" pitchFamily="34" charset="0"/>
              </a:defRPr>
            </a:lvl2pPr>
            <a:lvl3pPr marL="1257300" indent="-342900">
              <a:buFont typeface="Arial" pitchFamily="34" charset="0"/>
              <a:buChar char="•"/>
              <a:defRPr>
                <a:latin typeface="Segoe UI" pitchFamily="34" charset="0"/>
                <a:cs typeface="Segoe UI" pitchFamily="34" charset="0"/>
              </a:defRPr>
            </a:lvl3pPr>
            <a:lvl4pPr marL="1714500" indent="-342900">
              <a:buFont typeface="Arial" pitchFamily="34" charset="0"/>
              <a:buChar char="•"/>
              <a:defRPr>
                <a:latin typeface="Segoe UI" pitchFamily="34" charset="0"/>
                <a:cs typeface="Segoe UI" pitchFamily="34" charset="0"/>
              </a:defRPr>
            </a:lvl4pPr>
            <a:lvl5pPr marL="2171700" indent="-342900">
              <a:buFont typeface="Arial" pitchFamily="34" charset="0"/>
              <a:buChar char="•"/>
              <a:defRPr>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1B1B45-0F80-4DB2-BF29-E26592E7DA6F}" type="datetime1">
              <a:rPr lang="en-US" smtClean="0">
                <a:solidFill>
                  <a:prstClr val="black">
                    <a:tint val="75000"/>
                  </a:prstClr>
                </a:solidFill>
              </a:rPr>
              <a:t>4/24/2020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566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4EFD3-8AB9-4B94-9942-DABE40B72062}"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317351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4EFD3-8AB9-4B94-9942-DABE40B72062}"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668786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4EFD3-8AB9-4B94-9942-DABE40B72062}"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4174491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4EFD3-8AB9-4B94-9942-DABE40B72062}"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3142816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4EFD3-8AB9-4B94-9942-DABE40B72062}"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7CA7-9985-4297-B9FD-557820880E3B}" type="slidenum">
              <a:rPr lang="en-US" smtClean="0"/>
              <a:t>‹#›</a:t>
            </a:fld>
            <a:endParaRPr lang="en-US"/>
          </a:p>
        </p:txBody>
      </p:sp>
    </p:spTree>
    <p:extLst>
      <p:ext uri="{BB962C8B-B14F-4D97-AF65-F5344CB8AC3E}">
        <p14:creationId xmlns:p14="http://schemas.microsoft.com/office/powerpoint/2010/main" val="3211666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7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771190-924E-4817-BD88-FF651F1CE412}" type="datetime1">
              <a:rPr lang="en-US" smtClean="0">
                <a:solidFill>
                  <a:prstClr val="black">
                    <a:tint val="75000"/>
                  </a:prstClr>
                </a:solidFill>
              </a:rPr>
              <a:t>4/24/2020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96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689D2-1494-4C55-AFE9-B3E227218822}" type="datetime1">
              <a:rPr lang="en-US" smtClean="0">
                <a:solidFill>
                  <a:prstClr val="black">
                    <a:tint val="75000"/>
                  </a:prstClr>
                </a:solidFill>
              </a:rPr>
              <a:t>4/24/2020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9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70369-DF10-4EB0-BA5A-05B43C800CF0}" type="datetime1">
              <a:rPr lang="en-US" smtClean="0">
                <a:solidFill>
                  <a:prstClr val="black">
                    <a:tint val="75000"/>
                  </a:prstClr>
                </a:solidFill>
              </a:rPr>
              <a:t>4/24/2020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9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47CB7D-8153-407F-8008-EDFEFCD2DBE5}" type="datetime1">
              <a:rPr lang="en-US" smtClean="0">
                <a:solidFill>
                  <a:prstClr val="black">
                    <a:tint val="75000"/>
                  </a:prstClr>
                </a:solidFill>
              </a:rPr>
              <a:t>4/24/2020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16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14268-42FF-4EB2-8F20-ACCEF15B73AC}" type="datetime1">
              <a:rPr lang="en-US" smtClean="0">
                <a:solidFill>
                  <a:prstClr val="black">
                    <a:tint val="75000"/>
                  </a:prstClr>
                </a:solidFill>
              </a:rPr>
              <a:t>4/24/2020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62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46895C-9590-487D-AE1B-9387432C62D3}" type="datetime1">
              <a:rPr lang="en-US" smtClean="0">
                <a:solidFill>
                  <a:prstClr val="black">
                    <a:tint val="75000"/>
                  </a:prstClr>
                </a:solidFill>
              </a:rPr>
              <a:t>4/24/2020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1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117600" y="914400"/>
            <a:ext cx="10058400" cy="4191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7C1B1BB-4A9B-42B3-AE59-FE35EF611EFB}" type="datetime1">
              <a:rPr lang="en-US" smtClean="0">
                <a:solidFill>
                  <a:prstClr val="black">
                    <a:tint val="75000"/>
                  </a:prstClr>
                </a:solidFill>
              </a:rPr>
              <a:t>4/24/2020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Resources for the Future | 1616 P St. NW | Washington, DC 20036 | www.rff.org</a:t>
            </a:r>
          </a:p>
        </p:txBody>
      </p:sp>
      <p:sp>
        <p:nvSpPr>
          <p:cNvPr id="7" name="Slide Number Placeholder 6"/>
          <p:cNvSpPr>
            <a:spLocks noGrp="1"/>
          </p:cNvSpPr>
          <p:nvPr>
            <p:ph type="sldNum" sz="quarter" idx="12"/>
          </p:nvPr>
        </p:nvSpPr>
        <p:spPr/>
        <p:txBody>
          <a:body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52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7600" y="64008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00A9F-8711-46AD-AA18-1CD643559B62}" type="datetime1">
              <a:rPr lang="en-US" smtClean="0">
                <a:solidFill>
                  <a:prstClr val="black">
                    <a:tint val="75000"/>
                  </a:prstClr>
                </a:solidFill>
              </a:rPr>
              <a:t>4/24/2020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99" r:id="rId11"/>
    <p:sldLayoutId id="2147483700" r:id="rId12"/>
    <p:sldLayoutId id="2147483703" r:id="rId13"/>
  </p:sldLayoutIdLst>
  <p:hf hdr="0" dt="0"/>
  <p:txStyles>
    <p:titleStyle>
      <a:lvl1pPr algn="l"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4EFD3-8AB9-4B94-9942-DABE40B72062}" type="datetimeFigureOut">
              <a:rPr lang="en-US" smtClean="0"/>
              <a:t>4/24/2020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A7CA7-9985-4297-B9FD-557820880E3B}" type="slidenum">
              <a:rPr lang="en-US" smtClean="0"/>
              <a:t>‹#›</a:t>
            </a:fld>
            <a:endParaRPr lang="en-US"/>
          </a:p>
        </p:txBody>
      </p:sp>
    </p:spTree>
    <p:extLst>
      <p:ext uri="{BB962C8B-B14F-4D97-AF65-F5344CB8AC3E}">
        <p14:creationId xmlns:p14="http://schemas.microsoft.com/office/powerpoint/2010/main" val="17250380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00A9F-8711-46AD-AA18-1CD643559B62}" type="datetime1">
              <a:rPr lang="en-US" smtClean="0">
                <a:solidFill>
                  <a:prstClr val="black">
                    <a:tint val="75000"/>
                  </a:prstClr>
                </a:solidFill>
              </a:rPr>
              <a:pPr/>
              <a:t>4/24/2020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Resources for the Future | 1616 P St. NW | Washington, DC 20036 | www.rff.org</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E4296-3E20-477F-B8D6-E088E89B9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23635"/>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www.rff.or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rff.org/subscribe" TargetMode="External"/><Relationship Id="rId4" Type="http://schemas.openxmlformats.org/officeDocument/2006/relationships/hyperlink" Target="http://www.twitter.com/rf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740" b="7740"/>
          <a:stretch>
            <a:fillRect/>
          </a:stretch>
        </p:blipFill>
        <p:spPr>
          <a:xfrm>
            <a:off x="0" y="18197"/>
            <a:ext cx="12192000" cy="6858000"/>
          </a:xfrm>
        </p:spPr>
      </p:pic>
      <p:sp>
        <p:nvSpPr>
          <p:cNvPr id="6" name="Text Placeholder 5"/>
          <p:cNvSpPr>
            <a:spLocks noGrp="1"/>
          </p:cNvSpPr>
          <p:nvPr>
            <p:ph type="body" sz="quarter" idx="11"/>
          </p:nvPr>
        </p:nvSpPr>
        <p:spPr>
          <a:xfrm>
            <a:off x="1134569" y="533400"/>
            <a:ext cx="10363200" cy="1695776"/>
          </a:xfrm>
        </p:spPr>
        <p:txBody>
          <a:bodyPr>
            <a:noAutofit/>
          </a:bodyPr>
          <a:lstStyle/>
          <a:p>
            <a:pPr marL="0" indent="0">
              <a:lnSpc>
                <a:spcPts val="6000"/>
              </a:lnSpc>
              <a:spcAft>
                <a:spcPts val="750"/>
              </a:spcAft>
              <a:buNone/>
            </a:pPr>
            <a:r>
              <a:rPr lang="en-US" sz="4000" dirty="0"/>
              <a:t>Carbon Pricing in Electricity Markets: </a:t>
            </a:r>
            <a:r>
              <a:rPr lang="en-US" sz="3600" dirty="0"/>
              <a:t>Overview, Policy Design and Recent State Actions</a:t>
            </a:r>
            <a:endParaRPr lang="en-US" sz="4000" dirty="0"/>
          </a:p>
        </p:txBody>
      </p:sp>
      <p:sp>
        <p:nvSpPr>
          <p:cNvPr id="7" name="Text Placeholder 6"/>
          <p:cNvSpPr>
            <a:spLocks noGrp="1"/>
          </p:cNvSpPr>
          <p:nvPr>
            <p:ph type="body" sz="quarter" idx="12"/>
          </p:nvPr>
        </p:nvSpPr>
        <p:spPr>
          <a:xfrm>
            <a:off x="762000" y="2514600"/>
            <a:ext cx="11049000" cy="3810000"/>
          </a:xfrm>
        </p:spPr>
        <p:txBody>
          <a:bodyPr>
            <a:noAutofit/>
          </a:bodyPr>
          <a:lstStyle/>
          <a:p>
            <a:pPr marL="0" indent="0">
              <a:buNone/>
            </a:pPr>
            <a:r>
              <a:rPr lang="en-US" sz="2800" dirty="0">
                <a:latin typeface="Segoe UI" pitchFamily="34" charset="0"/>
                <a:cs typeface="Segoe UI" pitchFamily="34" charset="0"/>
              </a:rPr>
              <a:t>Karen Palmer</a:t>
            </a:r>
            <a:br>
              <a:rPr lang="en-US" sz="2800" dirty="0">
                <a:latin typeface="Segoe UI" pitchFamily="34" charset="0"/>
                <a:cs typeface="Segoe UI" pitchFamily="34" charset="0"/>
              </a:rPr>
            </a:br>
            <a:r>
              <a:rPr lang="en-US" sz="2400" i="1" dirty="0">
                <a:latin typeface="Segoe UI" pitchFamily="34" charset="0"/>
                <a:cs typeface="Segoe UI" pitchFamily="34" charset="0"/>
              </a:rPr>
              <a:t>Resources for the Future</a:t>
            </a:r>
            <a:br>
              <a:rPr lang="en-US" sz="2800" i="1" dirty="0">
                <a:latin typeface="Segoe UI" pitchFamily="34" charset="0"/>
                <a:cs typeface="Segoe UI" pitchFamily="34" charset="0"/>
              </a:rPr>
            </a:br>
            <a:endParaRPr lang="en-US" sz="2400" dirty="0"/>
          </a:p>
          <a:p>
            <a:pPr marL="0" indent="0">
              <a:lnSpc>
                <a:spcPct val="140000"/>
              </a:lnSpc>
              <a:buNone/>
            </a:pPr>
            <a:r>
              <a:rPr lang="da-DK" sz="2400" dirty="0"/>
              <a:t>Energy Policy Roundtable in the PJM Footprint #16</a:t>
            </a:r>
            <a:br>
              <a:rPr lang="da-DK" sz="2400" dirty="0"/>
            </a:br>
            <a:r>
              <a:rPr lang="da-DK" sz="2400" dirty="0"/>
              <a:t>Webinar</a:t>
            </a:r>
            <a:br>
              <a:rPr lang="en-US" sz="2000" dirty="0"/>
            </a:br>
            <a:r>
              <a:rPr lang="en-US" sz="2000" dirty="0"/>
              <a:t>April 28, 2020</a:t>
            </a:r>
          </a:p>
          <a:p>
            <a:pPr marL="0" indent="0">
              <a:lnSpc>
                <a:spcPct val="140000"/>
              </a:lnSpc>
              <a:buNone/>
            </a:pPr>
            <a:endParaRPr lang="en-US" sz="2400" dirty="0"/>
          </a:p>
        </p:txBody>
      </p:sp>
      <p:sp>
        <p:nvSpPr>
          <p:cNvPr id="3" name="TextBox 2">
            <a:extLst>
              <a:ext uri="{FF2B5EF4-FFF2-40B4-BE49-F238E27FC236}">
                <a16:creationId xmlns:a16="http://schemas.microsoft.com/office/drawing/2014/main" id="{0C34A45C-9451-4415-9653-8989D4BA0DD3}"/>
              </a:ext>
            </a:extLst>
          </p:cNvPr>
          <p:cNvSpPr txBox="1"/>
          <p:nvPr/>
        </p:nvSpPr>
        <p:spPr>
          <a:xfrm>
            <a:off x="1981200" y="6324600"/>
            <a:ext cx="8669938" cy="369332"/>
          </a:xfrm>
          <a:prstGeom prst="rect">
            <a:avLst/>
          </a:prstGeom>
          <a:noFill/>
        </p:spPr>
        <p:txBody>
          <a:bodyPr wrap="none" rtlCol="0">
            <a:spAutoFit/>
          </a:bodyPr>
          <a:lstStyle/>
          <a:p>
            <a:r>
              <a:rPr lang="en-US" dirty="0">
                <a:solidFill>
                  <a:schemeClr val="bg1"/>
                </a:solidFill>
              </a:rPr>
              <a:t>With input from Dallas Burtraw, Kathryne Cleary, Dan Shawhan and Paul Picciano</a:t>
            </a:r>
          </a:p>
        </p:txBody>
      </p:sp>
    </p:spTree>
    <p:extLst>
      <p:ext uri="{BB962C8B-B14F-4D97-AF65-F5344CB8AC3E}">
        <p14:creationId xmlns:p14="http://schemas.microsoft.com/office/powerpoint/2010/main" val="314196287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8912"/>
            <a:ext cx="9220200" cy="537982"/>
          </a:xfrm>
        </p:spPr>
        <p:txBody>
          <a:bodyPr>
            <a:noAutofit/>
          </a:bodyPr>
          <a:lstStyle/>
          <a:p>
            <a:r>
              <a:rPr lang="en-US" sz="3600" dirty="0">
                <a:latin typeface="+mn-lt"/>
              </a:rPr>
              <a:t>Program Design can Reduce Leakage</a:t>
            </a:r>
            <a:endParaRPr lang="en-US" sz="3600" strike="sngStrike" dirty="0">
              <a:latin typeface="+mn-lt"/>
            </a:endParaRPr>
          </a:p>
        </p:txBody>
      </p:sp>
      <p:sp>
        <p:nvSpPr>
          <p:cNvPr id="3" name="Content Placeholder 2"/>
          <p:cNvSpPr>
            <a:spLocks noGrp="1"/>
          </p:cNvSpPr>
          <p:nvPr>
            <p:ph idx="1"/>
          </p:nvPr>
        </p:nvSpPr>
        <p:spPr>
          <a:xfrm>
            <a:off x="701675" y="990600"/>
            <a:ext cx="6003926" cy="5201382"/>
          </a:xfrm>
        </p:spPr>
        <p:txBody>
          <a:bodyPr>
            <a:normAutofit fontScale="92500"/>
          </a:bodyPr>
          <a:lstStyle/>
          <a:p>
            <a:pPr>
              <a:spcAft>
                <a:spcPts val="600"/>
              </a:spcAft>
            </a:pPr>
            <a:r>
              <a:rPr lang="en-US" dirty="0">
                <a:latin typeface="+mn-lt"/>
              </a:rPr>
              <a:t>Investment in </a:t>
            </a:r>
            <a:r>
              <a:rPr lang="en-US" b="1" dirty="0">
                <a:latin typeface="+mn-lt"/>
              </a:rPr>
              <a:t>energy efficiency </a:t>
            </a:r>
            <a:r>
              <a:rPr lang="en-US" dirty="0">
                <a:latin typeface="+mn-lt"/>
              </a:rPr>
              <a:t>(RGGI) or other technologies reduces leakage </a:t>
            </a:r>
          </a:p>
          <a:p>
            <a:pPr>
              <a:spcAft>
                <a:spcPts val="600"/>
              </a:spcAft>
            </a:pPr>
            <a:r>
              <a:rPr lang="en-US" b="1" dirty="0">
                <a:latin typeface="+mn-lt"/>
              </a:rPr>
              <a:t>Output based allocation </a:t>
            </a:r>
            <a:r>
              <a:rPr lang="en-US" dirty="0">
                <a:latin typeface="+mn-lt"/>
              </a:rPr>
              <a:t>(free allowances) to generators provides a production incentive that mitigates leakage</a:t>
            </a:r>
          </a:p>
          <a:p>
            <a:pPr>
              <a:spcAft>
                <a:spcPts val="600"/>
              </a:spcAft>
            </a:pPr>
            <a:r>
              <a:rPr lang="en-US" b="1" dirty="0">
                <a:latin typeface="+mn-lt"/>
              </a:rPr>
              <a:t>Border adjustments </a:t>
            </a:r>
            <a:r>
              <a:rPr lang="en-US" dirty="0">
                <a:latin typeface="+mn-lt"/>
              </a:rPr>
              <a:t>are also possible</a:t>
            </a:r>
          </a:p>
          <a:p>
            <a:pPr marL="0" indent="0">
              <a:buNone/>
            </a:pPr>
            <a:endParaRPr lang="en-US" dirty="0">
              <a:latin typeface="+mn-lt"/>
            </a:endParaRPr>
          </a:p>
        </p:txBody>
      </p:sp>
      <p:sp>
        <p:nvSpPr>
          <p:cNvPr id="6" name="Rectangle 5">
            <a:extLst>
              <a:ext uri="{FF2B5EF4-FFF2-40B4-BE49-F238E27FC236}">
                <a16:creationId xmlns:a16="http://schemas.microsoft.com/office/drawing/2014/main" id="{43C836CD-0E23-4283-8548-4E72EE2352E1}"/>
              </a:ext>
            </a:extLst>
          </p:cNvPr>
          <p:cNvSpPr/>
          <p:nvPr/>
        </p:nvSpPr>
        <p:spPr>
          <a:xfrm>
            <a:off x="178368" y="58293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89C93E0-1DE4-4A5A-B97A-A1CCB614B4D3}"/>
              </a:ext>
            </a:extLst>
          </p:cNvPr>
          <p:cNvPicPr>
            <a:picLocks noChangeAspect="1"/>
          </p:cNvPicPr>
          <p:nvPr/>
        </p:nvPicPr>
        <p:blipFill rotWithShape="1">
          <a:blip r:embed="rId3"/>
          <a:srcRect b="33174"/>
          <a:stretch/>
        </p:blipFill>
        <p:spPr>
          <a:xfrm>
            <a:off x="11125767" y="6385241"/>
            <a:ext cx="456633" cy="298135"/>
          </a:xfrm>
          <a:prstGeom prst="rect">
            <a:avLst/>
          </a:prstGeom>
        </p:spPr>
      </p:pic>
      <p:sp>
        <p:nvSpPr>
          <p:cNvPr id="9" name="Slide Number Placeholder 4">
            <a:extLst>
              <a:ext uri="{FF2B5EF4-FFF2-40B4-BE49-F238E27FC236}">
                <a16:creationId xmlns:a16="http://schemas.microsoft.com/office/drawing/2014/main" id="{B58C7CC6-DCA9-4825-BC2C-B2C916F096E4}"/>
              </a:ext>
            </a:extLst>
          </p:cNvPr>
          <p:cNvSpPr>
            <a:spLocks noGrp="1"/>
          </p:cNvSpPr>
          <p:nvPr>
            <p:ph type="sldNum" sz="quarter" idx="12"/>
          </p:nvPr>
        </p:nvSpPr>
        <p:spPr>
          <a:xfrm>
            <a:off x="10515600" y="6385241"/>
            <a:ext cx="381000" cy="365125"/>
          </a:xfrm>
        </p:spPr>
        <p:txBody>
          <a:bodyPr/>
          <a:lstStyle/>
          <a:p>
            <a:fld id="{B72A172B-4333-994F-98DF-8987D709A610}" type="slidenum">
              <a:rPr lang="en-US" smtClean="0"/>
              <a:pPr/>
              <a:t>10</a:t>
            </a:fld>
            <a:endParaRPr lang="en-US" dirty="0"/>
          </a:p>
        </p:txBody>
      </p:sp>
      <p:pic>
        <p:nvPicPr>
          <p:cNvPr id="1026" name="Picture 2" descr="Image result for leakage picture">
            <a:extLst>
              <a:ext uri="{FF2B5EF4-FFF2-40B4-BE49-F238E27FC236}">
                <a16:creationId xmlns:a16="http://schemas.microsoft.com/office/drawing/2014/main" id="{93AC518B-86B4-43BA-AD8A-CEB9D4177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480" y="1415622"/>
            <a:ext cx="3978843" cy="422317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F9DB0664-9BF3-4EAA-8CEE-A9240D955EE9}"/>
              </a:ext>
            </a:extLst>
          </p:cNvPr>
          <p:cNvSpPr>
            <a:spLocks noGrp="1"/>
          </p:cNvSpPr>
          <p:nvPr>
            <p:ph type="ftr" sz="quarter" idx="11"/>
          </p:nvPr>
        </p:nvSpPr>
        <p:spPr>
          <a:xfrm>
            <a:off x="178368" y="6448555"/>
            <a:ext cx="6247832" cy="365125"/>
          </a:xfrm>
        </p:spPr>
        <p:txBody>
          <a:bodyPr/>
          <a:lstStyle/>
          <a:p>
            <a:r>
              <a:rPr lang="en-US" dirty="0"/>
              <a:t>Carbon Pricing in Electricity Markets: Overview, Policy Design and Recent State Actions</a:t>
            </a:r>
          </a:p>
        </p:txBody>
      </p:sp>
    </p:spTree>
    <p:extLst>
      <p:ext uri="{BB962C8B-B14F-4D97-AF65-F5344CB8AC3E}">
        <p14:creationId xmlns:p14="http://schemas.microsoft.com/office/powerpoint/2010/main" val="54500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9"/>
          <p:cNvPicPr preferRelativeResize="0"/>
          <p:nvPr/>
        </p:nvPicPr>
        <p:blipFill>
          <a:blip r:embed="rId3">
            <a:alphaModFix/>
          </a:blip>
          <a:stretch>
            <a:fillRect/>
          </a:stretch>
        </p:blipFill>
        <p:spPr>
          <a:xfrm>
            <a:off x="673100" y="946001"/>
            <a:ext cx="9766300" cy="5073799"/>
          </a:xfrm>
          <a:prstGeom prst="rect">
            <a:avLst/>
          </a:prstGeom>
          <a:noFill/>
          <a:ln>
            <a:noFill/>
          </a:ln>
        </p:spPr>
      </p:pic>
      <p:sp>
        <p:nvSpPr>
          <p:cNvPr id="238" name="Google Shape;238;p29"/>
          <p:cNvSpPr txBox="1">
            <a:spLocks noGrp="1"/>
          </p:cNvSpPr>
          <p:nvPr>
            <p:ph type="title"/>
          </p:nvPr>
        </p:nvSpPr>
        <p:spPr>
          <a:xfrm>
            <a:off x="381000" y="63553"/>
            <a:ext cx="10210800" cy="1325700"/>
          </a:xfrm>
          <a:prstGeom prst="rect">
            <a:avLst/>
          </a:prstGeom>
        </p:spPr>
        <p:txBody>
          <a:bodyPr spcFirstLastPara="1" vert="horz" wrap="square" lIns="91425" tIns="45700" rIns="91425" bIns="45700" rtlCol="0" anchor="ctr" anchorCtr="0">
            <a:noAutofit/>
          </a:bodyPr>
          <a:lstStyle/>
          <a:p>
            <a:pPr>
              <a:spcBef>
                <a:spcPts val="0"/>
              </a:spcBef>
            </a:pPr>
            <a:r>
              <a:rPr lang="en-US" sz="2800" dirty="0"/>
              <a:t>Effects of NYISO Carbon Pricing Proposal on CO</a:t>
            </a:r>
            <a:r>
              <a:rPr lang="en-US" sz="2800" baseline="-25000" dirty="0"/>
              <a:t>2</a:t>
            </a:r>
            <a:r>
              <a:rPr lang="en-US" sz="2800" dirty="0"/>
              <a:t> Emissions</a:t>
            </a:r>
            <a:endParaRPr sz="2800" dirty="0"/>
          </a:p>
          <a:p>
            <a:pPr>
              <a:spcBef>
                <a:spcPts val="0"/>
              </a:spcBef>
            </a:pPr>
            <a:r>
              <a:rPr lang="en-US" sz="2200" i="1" dirty="0"/>
              <a:t>Change from BAU in 2025 (Thousand Short Tons)</a:t>
            </a:r>
            <a:endParaRPr sz="2200" i="1" dirty="0"/>
          </a:p>
          <a:p>
            <a:pPr>
              <a:spcBef>
                <a:spcPts val="0"/>
              </a:spcBef>
            </a:pPr>
            <a:endParaRPr sz="3600" dirty="0"/>
          </a:p>
        </p:txBody>
      </p:sp>
      <p:sp>
        <p:nvSpPr>
          <p:cNvPr id="239" name="Google Shape;239;p29"/>
          <p:cNvSpPr txBox="1">
            <a:spLocks noGrp="1"/>
          </p:cNvSpPr>
          <p:nvPr>
            <p:ph type="body" idx="1"/>
          </p:nvPr>
        </p:nvSpPr>
        <p:spPr>
          <a:xfrm>
            <a:off x="2133600" y="5951349"/>
            <a:ext cx="8708400" cy="580500"/>
          </a:xfrm>
          <a:prstGeom prst="rect">
            <a:avLst/>
          </a:prstGeom>
          <a:ln w="9525" cap="flat" cmpd="sng">
            <a:solidFill>
              <a:schemeClr val="accent1"/>
            </a:solidFill>
            <a:prstDash val="solid"/>
            <a:round/>
            <a:headEnd type="none" w="sm" len="sm"/>
            <a:tailEnd type="none" w="sm" len="sm"/>
          </a:ln>
        </p:spPr>
        <p:txBody>
          <a:bodyPr spcFirstLastPara="1" vert="horz" wrap="square" lIns="91425" tIns="45700" rIns="91425" bIns="45700" rtlCol="0" anchor="t" anchorCtr="0">
            <a:noAutofit/>
          </a:bodyPr>
          <a:lstStyle/>
          <a:p>
            <a:pPr marL="0" indent="0" algn="ctr">
              <a:spcBef>
                <a:spcPts val="0"/>
              </a:spcBef>
              <a:buNone/>
            </a:pPr>
            <a:r>
              <a:rPr lang="en-US" sz="1500" dirty="0"/>
              <a:t>The New York Carbon Pricing Proposal reduces CO</a:t>
            </a:r>
            <a:r>
              <a:rPr lang="en-US" sz="1500" baseline="-25000" dirty="0"/>
              <a:t>2</a:t>
            </a:r>
            <a:r>
              <a:rPr lang="en-US" sz="1500" dirty="0"/>
              <a:t> emissions in New York and reduces them even more in the Eastern Interconnection (EI) as a whole (negative leakage).</a:t>
            </a:r>
            <a:endParaRPr sz="1500" dirty="0"/>
          </a:p>
          <a:p>
            <a:pPr marL="0" indent="0" algn="ctr">
              <a:spcBef>
                <a:spcPts val="1200"/>
              </a:spcBef>
              <a:spcAft>
                <a:spcPts val="1000"/>
              </a:spcAft>
              <a:buNone/>
            </a:pPr>
            <a:endParaRPr dirty="0"/>
          </a:p>
        </p:txBody>
      </p:sp>
      <p:sp>
        <p:nvSpPr>
          <p:cNvPr id="240" name="Google Shape;240;p29"/>
          <p:cNvSpPr txBox="1">
            <a:spLocks noGrp="1"/>
          </p:cNvSpPr>
          <p:nvPr>
            <p:ph type="sldNum" idx="12"/>
          </p:nvPr>
        </p:nvSpPr>
        <p:spPr>
          <a:xfrm>
            <a:off x="1175100" y="6222549"/>
            <a:ext cx="463200" cy="365100"/>
          </a:xfrm>
          <a:prstGeom prst="rect">
            <a:avLst/>
          </a:prstGeom>
        </p:spPr>
        <p:txBody>
          <a:bodyPr spcFirstLastPara="1" vert="horz" wrap="square" lIns="91425" tIns="45700" rIns="91425" bIns="45700" rtlCol="0" anchor="ctr" anchorCtr="0">
            <a:noAutofit/>
          </a:bodyPr>
          <a:lstStyle/>
          <a:p>
            <a:pPr algn="l">
              <a:buClr>
                <a:srgbClr val="000000"/>
              </a:buClr>
            </a:pPr>
            <a:fld id="{00000000-1234-1234-1234-123412341234}" type="slidenum">
              <a:rPr lang="en-US"/>
              <a:pPr algn="l">
                <a:buClr>
                  <a:srgbClr val="000000"/>
                </a:buClr>
              </a:pPr>
              <a:t>11</a:t>
            </a:fld>
            <a:endParaRPr dirty="0"/>
          </a:p>
        </p:txBody>
      </p:sp>
      <p:sp>
        <p:nvSpPr>
          <p:cNvPr id="6" name="Rectangle 5">
            <a:extLst>
              <a:ext uri="{FF2B5EF4-FFF2-40B4-BE49-F238E27FC236}">
                <a16:creationId xmlns:a16="http://schemas.microsoft.com/office/drawing/2014/main" id="{3629E728-C071-4058-8D4F-F2FE2F4890C6}"/>
              </a:ext>
            </a:extLst>
          </p:cNvPr>
          <p:cNvSpPr/>
          <p:nvPr/>
        </p:nvSpPr>
        <p:spPr>
          <a:xfrm>
            <a:off x="203200" y="58674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648DFA7-4BF1-4FC5-B78B-7B6C8E69450C}"/>
              </a:ext>
            </a:extLst>
          </p:cNvPr>
          <p:cNvPicPr>
            <a:picLocks noChangeAspect="1"/>
          </p:cNvPicPr>
          <p:nvPr/>
        </p:nvPicPr>
        <p:blipFill rotWithShape="1">
          <a:blip r:embed="rId4"/>
          <a:srcRect b="33174"/>
          <a:stretch/>
        </p:blipFill>
        <p:spPr>
          <a:xfrm>
            <a:off x="11303000" y="6332983"/>
            <a:ext cx="456633" cy="298135"/>
          </a:xfrm>
          <a:prstGeom prst="rect">
            <a:avLst/>
          </a:prstGeom>
        </p:spPr>
      </p:pic>
    </p:spTree>
    <p:extLst>
      <p:ext uri="{BB962C8B-B14F-4D97-AF65-F5344CB8AC3E}">
        <p14:creationId xmlns:p14="http://schemas.microsoft.com/office/powerpoint/2010/main" val="19954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CD1A1-D465-4639-A46F-410ABB199683}"/>
              </a:ext>
            </a:extLst>
          </p:cNvPr>
          <p:cNvPicPr>
            <a:picLocks noChangeAspect="1"/>
          </p:cNvPicPr>
          <p:nvPr/>
        </p:nvPicPr>
        <p:blipFill rotWithShape="1">
          <a:blip r:embed="rId3"/>
          <a:srcRect r="5737" b="2022"/>
          <a:stretch/>
        </p:blipFill>
        <p:spPr>
          <a:xfrm>
            <a:off x="8763000" y="1129741"/>
            <a:ext cx="3429000" cy="4737659"/>
          </a:xfrm>
          <a:prstGeom prst="rect">
            <a:avLst/>
          </a:prstGeom>
        </p:spPr>
      </p:pic>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212725" y="136524"/>
            <a:ext cx="10150475" cy="887936"/>
          </a:xfrm>
        </p:spPr>
        <p:txBody>
          <a:bodyPr>
            <a:normAutofit/>
          </a:bodyPr>
          <a:lstStyle/>
          <a:p>
            <a:r>
              <a:rPr lang="en-US" sz="4000" dirty="0">
                <a:latin typeface="+mn-lt"/>
              </a:rPr>
              <a:t>RGGI: 9 becomes 10 becomes 11 (12?) </a:t>
            </a:r>
          </a:p>
        </p:txBody>
      </p:sp>
      <p:sp>
        <p:nvSpPr>
          <p:cNvPr id="3" name="Subtitle 2">
            <a:extLst>
              <a:ext uri="{FF2B5EF4-FFF2-40B4-BE49-F238E27FC236}">
                <a16:creationId xmlns:a16="http://schemas.microsoft.com/office/drawing/2014/main" id="{AB166222-CE4E-7743-8F05-12575169AEAD}"/>
              </a:ext>
            </a:extLst>
          </p:cNvPr>
          <p:cNvSpPr>
            <a:spLocks noGrp="1"/>
          </p:cNvSpPr>
          <p:nvPr>
            <p:ph idx="1"/>
          </p:nvPr>
        </p:nvSpPr>
        <p:spPr>
          <a:xfrm>
            <a:off x="381000" y="1169682"/>
            <a:ext cx="8610600" cy="4926318"/>
          </a:xfrm>
        </p:spPr>
        <p:txBody>
          <a:bodyPr>
            <a:normAutofit fontScale="55000" lnSpcReduction="20000"/>
          </a:bodyPr>
          <a:lstStyle/>
          <a:p>
            <a:pPr>
              <a:spcBef>
                <a:spcPts val="0"/>
              </a:spcBef>
              <a:spcAft>
                <a:spcPts val="1200"/>
              </a:spcAft>
            </a:pPr>
            <a:r>
              <a:rPr lang="en-US" dirty="0">
                <a:latin typeface="+mn-lt"/>
              </a:rPr>
              <a:t>New Jersey rejoined RGGI in 2020 </a:t>
            </a:r>
          </a:p>
          <a:p>
            <a:pPr lvl="1">
              <a:spcBef>
                <a:spcPts val="0"/>
              </a:spcBef>
              <a:spcAft>
                <a:spcPts val="1200"/>
              </a:spcAft>
            </a:pPr>
            <a:r>
              <a:rPr lang="en-US" dirty="0">
                <a:latin typeface="+mn-lt"/>
              </a:rPr>
              <a:t>Using much of allowance revenue to promote vehicle electrification</a:t>
            </a:r>
          </a:p>
          <a:p>
            <a:pPr>
              <a:spcBef>
                <a:spcPts val="0"/>
              </a:spcBef>
              <a:spcAft>
                <a:spcPts val="1200"/>
              </a:spcAft>
            </a:pPr>
            <a:r>
              <a:rPr lang="en-US" dirty="0">
                <a:latin typeface="+mn-lt"/>
              </a:rPr>
              <a:t>Virginia will join in 2021</a:t>
            </a:r>
          </a:p>
          <a:p>
            <a:pPr lvl="1">
              <a:spcBef>
                <a:spcPts val="0"/>
              </a:spcBef>
              <a:spcAft>
                <a:spcPts val="1200"/>
              </a:spcAft>
            </a:pPr>
            <a:r>
              <a:rPr lang="en-US" dirty="0">
                <a:latin typeface="+mn-lt"/>
              </a:rPr>
              <a:t>Will substantially increase the size of RGGI cap</a:t>
            </a:r>
          </a:p>
          <a:p>
            <a:pPr lvl="2">
              <a:spcBef>
                <a:spcPts val="0"/>
              </a:spcBef>
              <a:spcAft>
                <a:spcPts val="1200"/>
              </a:spcAft>
            </a:pPr>
            <a:r>
              <a:rPr lang="en-US" dirty="0">
                <a:latin typeface="+mn-lt"/>
              </a:rPr>
              <a:t>28 % increase in unadjusted cap / 38% increase in adjusted cap in 2020</a:t>
            </a:r>
          </a:p>
          <a:p>
            <a:pPr lvl="1">
              <a:spcBef>
                <a:spcPts val="0"/>
              </a:spcBef>
              <a:spcAft>
                <a:spcPts val="1200"/>
              </a:spcAft>
            </a:pPr>
            <a:r>
              <a:rPr lang="en-US" dirty="0">
                <a:latin typeface="+mn-lt"/>
              </a:rPr>
              <a:t>Recently switched to revenue raising auction from free allocation </a:t>
            </a:r>
          </a:p>
          <a:p>
            <a:pPr lvl="1">
              <a:spcBef>
                <a:spcPts val="0"/>
              </a:spcBef>
              <a:spcAft>
                <a:spcPts val="1200"/>
              </a:spcAft>
            </a:pPr>
            <a:r>
              <a:rPr lang="en-US" dirty="0">
                <a:latin typeface="+mn-lt"/>
              </a:rPr>
              <a:t>Lots of companion policies to promote renewables and EE and shut down coal (Virginia Clean Economy Act)</a:t>
            </a:r>
          </a:p>
          <a:p>
            <a:pPr lvl="1">
              <a:spcBef>
                <a:spcPts val="0"/>
              </a:spcBef>
              <a:spcAft>
                <a:spcPts val="1200"/>
              </a:spcAft>
            </a:pPr>
            <a:r>
              <a:rPr lang="en-US" dirty="0">
                <a:latin typeface="+mn-lt"/>
              </a:rPr>
              <a:t>Data Center related load growth could be a factor</a:t>
            </a:r>
          </a:p>
          <a:p>
            <a:pPr>
              <a:spcBef>
                <a:spcPts val="0"/>
              </a:spcBef>
              <a:spcAft>
                <a:spcPts val="1200"/>
              </a:spcAft>
            </a:pPr>
            <a:r>
              <a:rPr lang="en-US" dirty="0">
                <a:latin typeface="+mn-lt"/>
              </a:rPr>
              <a:t>Pennsylvania is crafting its CO</a:t>
            </a:r>
            <a:r>
              <a:rPr lang="en-US" baseline="-25000" dirty="0">
                <a:latin typeface="+mn-lt"/>
              </a:rPr>
              <a:t>2</a:t>
            </a:r>
            <a:r>
              <a:rPr lang="en-US" dirty="0">
                <a:latin typeface="+mn-lt"/>
              </a:rPr>
              <a:t> cap and trade policy now</a:t>
            </a:r>
          </a:p>
          <a:p>
            <a:pPr lvl="1">
              <a:spcBef>
                <a:spcPts val="0"/>
              </a:spcBef>
              <a:spcAft>
                <a:spcPts val="1200"/>
              </a:spcAft>
            </a:pPr>
            <a:r>
              <a:rPr lang="en-US" dirty="0">
                <a:latin typeface="+mn-lt"/>
              </a:rPr>
              <a:t>Emissions caps still TBD; considering automatic bank adjustment</a:t>
            </a:r>
          </a:p>
          <a:p>
            <a:pPr lvl="1">
              <a:spcBef>
                <a:spcPts val="0"/>
              </a:spcBef>
              <a:spcAft>
                <a:spcPts val="1200"/>
              </a:spcAft>
            </a:pPr>
            <a:r>
              <a:rPr lang="en-US" dirty="0">
                <a:latin typeface="+mn-lt"/>
              </a:rPr>
              <a:t>RFF modeling suggests if state adopts RGGI-like trajectory for emissions, joining RGGI is cheaper for PA than going solo</a:t>
            </a:r>
          </a:p>
          <a:p>
            <a:pPr lvl="1">
              <a:spcBef>
                <a:spcPts val="0"/>
              </a:spcBef>
              <a:spcAft>
                <a:spcPts val="1200"/>
              </a:spcAft>
            </a:pPr>
            <a:r>
              <a:rPr lang="en-US" dirty="0">
                <a:latin typeface="+mn-lt"/>
              </a:rPr>
              <a:t>Targeting allowance revenue allocations to low and non-emitting generators based on production reduces emissions leakage.</a:t>
            </a:r>
          </a:p>
          <a:p>
            <a:pPr>
              <a:spcBef>
                <a:spcPts val="0"/>
              </a:spcBef>
              <a:spcAft>
                <a:spcPts val="600"/>
              </a:spcAft>
            </a:pPr>
            <a:endParaRPr lang="en-US" dirty="0">
              <a:latin typeface="+mn-lt"/>
            </a:endParaRPr>
          </a:p>
          <a:p>
            <a:pPr marL="0" indent="0">
              <a:spcBef>
                <a:spcPts val="0"/>
              </a:spcBef>
              <a:spcAft>
                <a:spcPts val="600"/>
              </a:spcAft>
              <a:buNone/>
            </a:pPr>
            <a:endParaRPr lang="en-US" sz="2400" dirty="0">
              <a:latin typeface="+mn-lt"/>
            </a:endParaRPr>
          </a:p>
        </p:txBody>
      </p:sp>
      <p:sp>
        <p:nvSpPr>
          <p:cNvPr id="5" name="Slide Number Placeholder 4"/>
          <p:cNvSpPr>
            <a:spLocks noGrp="1"/>
          </p:cNvSpPr>
          <p:nvPr>
            <p:ph type="sldNum" sz="quarter" idx="12"/>
          </p:nvPr>
        </p:nvSpPr>
        <p:spPr>
          <a:xfrm>
            <a:off x="10668000" y="6385241"/>
            <a:ext cx="381000" cy="365125"/>
          </a:xfrm>
        </p:spPr>
        <p:txBody>
          <a:bodyPr/>
          <a:lstStyle/>
          <a:p>
            <a:fld id="{B72A172B-4333-994F-98DF-8987D709A610}" type="slidenum">
              <a:rPr lang="en-US" smtClean="0"/>
              <a:pPr/>
              <a:t>12</a:t>
            </a:fld>
            <a:endParaRPr lang="en-US" dirty="0"/>
          </a:p>
        </p:txBody>
      </p:sp>
      <p:sp>
        <p:nvSpPr>
          <p:cNvPr id="6" name="Rectangle 5">
            <a:extLst>
              <a:ext uri="{FF2B5EF4-FFF2-40B4-BE49-F238E27FC236}">
                <a16:creationId xmlns:a16="http://schemas.microsoft.com/office/drawing/2014/main" id="{5986406A-27FA-496C-A5B8-6AA205E0CBF0}"/>
              </a:ext>
            </a:extLst>
          </p:cNvPr>
          <p:cNvSpPr/>
          <p:nvPr/>
        </p:nvSpPr>
        <p:spPr>
          <a:xfrm>
            <a:off x="203200" y="58674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42361A-54BC-450E-854E-EAF6C01AE146}"/>
              </a:ext>
            </a:extLst>
          </p:cNvPr>
          <p:cNvPicPr>
            <a:picLocks noChangeAspect="1"/>
          </p:cNvPicPr>
          <p:nvPr/>
        </p:nvPicPr>
        <p:blipFill rotWithShape="1">
          <a:blip r:embed="rId4"/>
          <a:srcRect b="33174"/>
          <a:stretch/>
        </p:blipFill>
        <p:spPr>
          <a:xfrm>
            <a:off x="11125767" y="6385241"/>
            <a:ext cx="456633" cy="298135"/>
          </a:xfrm>
          <a:prstGeom prst="rect">
            <a:avLst/>
          </a:prstGeom>
        </p:spPr>
      </p:pic>
      <p:sp>
        <p:nvSpPr>
          <p:cNvPr id="10" name="Footer Placeholder 3">
            <a:extLst>
              <a:ext uri="{FF2B5EF4-FFF2-40B4-BE49-F238E27FC236}">
                <a16:creationId xmlns:a16="http://schemas.microsoft.com/office/drawing/2014/main" id="{70131E35-4D1F-49E8-B579-9617B9E1CFE3}"/>
              </a:ext>
            </a:extLst>
          </p:cNvPr>
          <p:cNvSpPr>
            <a:spLocks noGrp="1"/>
          </p:cNvSpPr>
          <p:nvPr>
            <p:ph type="ftr" sz="quarter" idx="11"/>
          </p:nvPr>
        </p:nvSpPr>
        <p:spPr>
          <a:xfrm>
            <a:off x="178368" y="6448555"/>
            <a:ext cx="6247832" cy="365125"/>
          </a:xfrm>
        </p:spPr>
        <p:txBody>
          <a:bodyPr/>
          <a:lstStyle/>
          <a:p>
            <a:r>
              <a:rPr lang="en-US" dirty="0"/>
              <a:t>Carbon Pricing in Electricity Markets: Overview, Policy Design and Recent State Actions</a:t>
            </a:r>
          </a:p>
        </p:txBody>
      </p:sp>
      <p:pic>
        <p:nvPicPr>
          <p:cNvPr id="8" name="Picture 7">
            <a:extLst>
              <a:ext uri="{FF2B5EF4-FFF2-40B4-BE49-F238E27FC236}">
                <a16:creationId xmlns:a16="http://schemas.microsoft.com/office/drawing/2014/main" id="{D4553049-976D-4C80-AA3C-6EB5F6F7A321}"/>
              </a:ext>
            </a:extLst>
          </p:cNvPr>
          <p:cNvPicPr>
            <a:picLocks noChangeAspect="1"/>
          </p:cNvPicPr>
          <p:nvPr/>
        </p:nvPicPr>
        <p:blipFill>
          <a:blip r:embed="rId5"/>
          <a:stretch>
            <a:fillRect/>
          </a:stretch>
        </p:blipFill>
        <p:spPr>
          <a:xfrm>
            <a:off x="8515350" y="1531396"/>
            <a:ext cx="1847850" cy="762000"/>
          </a:xfrm>
          <a:prstGeom prst="rect">
            <a:avLst/>
          </a:prstGeom>
        </p:spPr>
      </p:pic>
      <p:sp>
        <p:nvSpPr>
          <p:cNvPr id="9" name="TextBox 8">
            <a:extLst>
              <a:ext uri="{FF2B5EF4-FFF2-40B4-BE49-F238E27FC236}">
                <a16:creationId xmlns:a16="http://schemas.microsoft.com/office/drawing/2014/main" id="{1A46F3B2-FA18-4089-B9E4-5998F92CC06D}"/>
              </a:ext>
            </a:extLst>
          </p:cNvPr>
          <p:cNvSpPr txBox="1"/>
          <p:nvPr/>
        </p:nvSpPr>
        <p:spPr>
          <a:xfrm>
            <a:off x="9906000" y="4010032"/>
            <a:ext cx="32573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258330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212725" y="136524"/>
            <a:ext cx="8152279" cy="887936"/>
          </a:xfrm>
        </p:spPr>
        <p:txBody>
          <a:bodyPr>
            <a:normAutofit/>
          </a:bodyPr>
          <a:lstStyle/>
          <a:p>
            <a:r>
              <a:rPr lang="en-US" sz="4000" dirty="0">
                <a:latin typeface="+mn-lt"/>
              </a:rPr>
              <a:t>Key Takeaways</a:t>
            </a:r>
          </a:p>
        </p:txBody>
      </p:sp>
      <p:sp>
        <p:nvSpPr>
          <p:cNvPr id="3" name="Subtitle 2">
            <a:extLst>
              <a:ext uri="{FF2B5EF4-FFF2-40B4-BE49-F238E27FC236}">
                <a16:creationId xmlns:a16="http://schemas.microsoft.com/office/drawing/2014/main" id="{AB166222-CE4E-7743-8F05-12575169AEAD}"/>
              </a:ext>
            </a:extLst>
          </p:cNvPr>
          <p:cNvSpPr>
            <a:spLocks noGrp="1"/>
          </p:cNvSpPr>
          <p:nvPr>
            <p:ph idx="1"/>
          </p:nvPr>
        </p:nvSpPr>
        <p:spPr>
          <a:xfrm>
            <a:off x="381000" y="1169682"/>
            <a:ext cx="8610600" cy="4518636"/>
          </a:xfrm>
        </p:spPr>
        <p:txBody>
          <a:bodyPr>
            <a:normAutofit fontScale="77500" lnSpcReduction="20000"/>
          </a:bodyPr>
          <a:lstStyle/>
          <a:p>
            <a:pPr>
              <a:spcBef>
                <a:spcPts val="0"/>
              </a:spcBef>
              <a:spcAft>
                <a:spcPts val="1200"/>
              </a:spcAft>
            </a:pPr>
            <a:r>
              <a:rPr lang="en-US" dirty="0">
                <a:latin typeface="+mn-lt"/>
              </a:rPr>
              <a:t>Carbon pricing is imperative for least-cost transition and is expanding in PJM</a:t>
            </a:r>
          </a:p>
          <a:p>
            <a:pPr>
              <a:spcBef>
                <a:spcPts val="0"/>
              </a:spcBef>
              <a:spcAft>
                <a:spcPts val="1200"/>
              </a:spcAft>
            </a:pPr>
            <a:r>
              <a:rPr lang="en-US" dirty="0">
                <a:latin typeface="+mn-lt"/>
              </a:rPr>
              <a:t>Carbon pricing can co-exist with companion policies </a:t>
            </a:r>
          </a:p>
          <a:p>
            <a:pPr>
              <a:spcBef>
                <a:spcPts val="0"/>
              </a:spcBef>
              <a:spcAft>
                <a:spcPts val="1200"/>
              </a:spcAft>
            </a:pPr>
            <a:r>
              <a:rPr lang="en-US" dirty="0">
                <a:latin typeface="+mn-lt"/>
              </a:rPr>
              <a:t>The innovations in RGGI offer an approach that addresses both quantities and prices of reductions and policy interactions.</a:t>
            </a:r>
          </a:p>
          <a:p>
            <a:pPr>
              <a:spcBef>
                <a:spcPts val="0"/>
              </a:spcBef>
              <a:spcAft>
                <a:spcPts val="1200"/>
              </a:spcAft>
            </a:pPr>
            <a:r>
              <a:rPr lang="en-US" dirty="0">
                <a:latin typeface="+mn-lt"/>
              </a:rPr>
              <a:t>More robust carbon prices (like NYISO proposal) will provide stronger incentives and do more of the “work”.</a:t>
            </a:r>
          </a:p>
          <a:p>
            <a:pPr>
              <a:spcBef>
                <a:spcPts val="0"/>
              </a:spcBef>
              <a:spcAft>
                <a:spcPts val="1200"/>
              </a:spcAft>
            </a:pPr>
            <a:r>
              <a:rPr lang="en-US" dirty="0">
                <a:latin typeface="+mn-lt"/>
              </a:rPr>
              <a:t>Several options exist for dealing with emissions leakage.</a:t>
            </a:r>
          </a:p>
          <a:p>
            <a:pPr>
              <a:spcBef>
                <a:spcPts val="0"/>
              </a:spcBef>
              <a:spcAft>
                <a:spcPts val="1200"/>
              </a:spcAft>
            </a:pPr>
            <a:r>
              <a:rPr lang="en-US" dirty="0"/>
              <a:t>Addressing climate change more broadly likely involves a substantial </a:t>
            </a:r>
            <a:r>
              <a:rPr lang="en-US" i="1" dirty="0"/>
              <a:t>expansion</a:t>
            </a:r>
            <a:r>
              <a:rPr lang="en-US" dirty="0"/>
              <a:t> of the electricity sector</a:t>
            </a:r>
          </a:p>
          <a:p>
            <a:pPr>
              <a:spcBef>
                <a:spcPts val="0"/>
              </a:spcBef>
              <a:spcAft>
                <a:spcPts val="1200"/>
              </a:spcAft>
            </a:pPr>
            <a:endParaRPr lang="en-US" dirty="0">
              <a:latin typeface="+mn-lt"/>
            </a:endParaRPr>
          </a:p>
          <a:p>
            <a:pPr>
              <a:spcBef>
                <a:spcPts val="0"/>
              </a:spcBef>
              <a:spcAft>
                <a:spcPts val="600"/>
              </a:spcAft>
            </a:pPr>
            <a:endParaRPr lang="en-US" dirty="0">
              <a:latin typeface="+mn-lt"/>
            </a:endParaRPr>
          </a:p>
          <a:p>
            <a:pPr marL="0" indent="0">
              <a:spcBef>
                <a:spcPts val="0"/>
              </a:spcBef>
              <a:spcAft>
                <a:spcPts val="600"/>
              </a:spcAft>
              <a:buNone/>
            </a:pPr>
            <a:endParaRPr lang="en-US" sz="2400" dirty="0">
              <a:latin typeface="+mn-lt"/>
            </a:endParaRPr>
          </a:p>
        </p:txBody>
      </p:sp>
      <p:sp>
        <p:nvSpPr>
          <p:cNvPr id="5" name="Slide Number Placeholder 4"/>
          <p:cNvSpPr>
            <a:spLocks noGrp="1"/>
          </p:cNvSpPr>
          <p:nvPr>
            <p:ph type="sldNum" sz="quarter" idx="12"/>
          </p:nvPr>
        </p:nvSpPr>
        <p:spPr>
          <a:xfrm>
            <a:off x="10218420" y="6356351"/>
            <a:ext cx="381000" cy="365125"/>
          </a:xfrm>
        </p:spPr>
        <p:txBody>
          <a:bodyPr/>
          <a:lstStyle/>
          <a:p>
            <a:fld id="{B72A172B-4333-994F-98DF-8987D709A610}" type="slidenum">
              <a:rPr lang="en-US" smtClean="0"/>
              <a:pPr/>
              <a:t>13</a:t>
            </a:fld>
            <a:endParaRPr lang="en-US" dirty="0"/>
          </a:p>
        </p:txBody>
      </p:sp>
      <p:sp>
        <p:nvSpPr>
          <p:cNvPr id="6" name="Rectangle 5">
            <a:extLst>
              <a:ext uri="{FF2B5EF4-FFF2-40B4-BE49-F238E27FC236}">
                <a16:creationId xmlns:a16="http://schemas.microsoft.com/office/drawing/2014/main" id="{5986406A-27FA-496C-A5B8-6AA205E0CBF0}"/>
              </a:ext>
            </a:extLst>
          </p:cNvPr>
          <p:cNvSpPr/>
          <p:nvPr/>
        </p:nvSpPr>
        <p:spPr>
          <a:xfrm>
            <a:off x="203200" y="58674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42361A-54BC-450E-854E-EAF6C01AE146}"/>
              </a:ext>
            </a:extLst>
          </p:cNvPr>
          <p:cNvPicPr>
            <a:picLocks noChangeAspect="1"/>
          </p:cNvPicPr>
          <p:nvPr/>
        </p:nvPicPr>
        <p:blipFill rotWithShape="1">
          <a:blip r:embed="rId3"/>
          <a:srcRect b="33174"/>
          <a:stretch/>
        </p:blipFill>
        <p:spPr>
          <a:xfrm>
            <a:off x="11125767" y="6385241"/>
            <a:ext cx="456633" cy="298135"/>
          </a:xfrm>
          <a:prstGeom prst="rect">
            <a:avLst/>
          </a:prstGeom>
        </p:spPr>
      </p:pic>
      <p:pic>
        <p:nvPicPr>
          <p:cNvPr id="3074" name="Picture 2" descr="Image result for power line pictures">
            <a:extLst>
              <a:ext uri="{FF2B5EF4-FFF2-40B4-BE49-F238E27FC236}">
                <a16:creationId xmlns:a16="http://schemas.microsoft.com/office/drawing/2014/main" id="{EC6A53CD-BF61-4716-8287-A23611169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920" y="1109773"/>
            <a:ext cx="2286000" cy="463845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02ADBD6D-2DEA-41CE-87E6-76D5A675F3B7}"/>
              </a:ext>
            </a:extLst>
          </p:cNvPr>
          <p:cNvSpPr>
            <a:spLocks noGrp="1"/>
          </p:cNvSpPr>
          <p:nvPr>
            <p:ph type="ftr" sz="quarter" idx="11"/>
          </p:nvPr>
        </p:nvSpPr>
        <p:spPr>
          <a:xfrm>
            <a:off x="178368" y="6448555"/>
            <a:ext cx="6247832" cy="365125"/>
          </a:xfrm>
        </p:spPr>
        <p:txBody>
          <a:bodyPr/>
          <a:lstStyle/>
          <a:p>
            <a:r>
              <a:rPr lang="en-US" dirty="0"/>
              <a:t>Carbon Pricing in Electricity Markets: Overview, Policy Design and Recent State Actions</a:t>
            </a:r>
          </a:p>
        </p:txBody>
      </p:sp>
    </p:spTree>
    <p:extLst>
      <p:ext uri="{BB962C8B-B14F-4D97-AF65-F5344CB8AC3E}">
        <p14:creationId xmlns:p14="http://schemas.microsoft.com/office/powerpoint/2010/main" val="398021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0F6D-2ED5-CA42-A0E7-78DFE702AF93}"/>
              </a:ext>
            </a:extLst>
          </p:cNvPr>
          <p:cNvSpPr>
            <a:spLocks noGrp="1"/>
          </p:cNvSpPr>
          <p:nvPr>
            <p:ph type="ctrTitle"/>
          </p:nvPr>
        </p:nvSpPr>
        <p:spPr>
          <a:xfrm>
            <a:off x="2085476" y="1562509"/>
            <a:ext cx="7941333" cy="1827467"/>
          </a:xfrm>
        </p:spPr>
        <p:txBody>
          <a:bodyPr>
            <a:normAutofit/>
          </a:bodyPr>
          <a:lstStyle/>
          <a:p>
            <a:pPr algn="l"/>
            <a:r>
              <a:rPr lang="en-US" dirty="0">
                <a:latin typeface="Calibre Semibold" panose="020B0703030202060203" pitchFamily="34" charset="0"/>
              </a:rPr>
              <a:t>Thank you.</a:t>
            </a:r>
            <a:endParaRPr lang="en-US" b="1" dirty="0">
              <a:latin typeface="Calibre Semibold" panose="020B0703030202060203" pitchFamily="34" charset="0"/>
            </a:endParaRPr>
          </a:p>
        </p:txBody>
      </p:sp>
      <p:sp>
        <p:nvSpPr>
          <p:cNvPr id="3" name="Subtitle 2">
            <a:extLst>
              <a:ext uri="{FF2B5EF4-FFF2-40B4-BE49-F238E27FC236}">
                <a16:creationId xmlns:a16="http://schemas.microsoft.com/office/drawing/2014/main" id="{AB166222-CE4E-7743-8F05-12575169AEAD}"/>
              </a:ext>
            </a:extLst>
          </p:cNvPr>
          <p:cNvSpPr>
            <a:spLocks noGrp="1"/>
          </p:cNvSpPr>
          <p:nvPr>
            <p:ph type="subTitle" idx="1"/>
          </p:nvPr>
        </p:nvSpPr>
        <p:spPr>
          <a:xfrm>
            <a:off x="2085473" y="3503892"/>
            <a:ext cx="7941334" cy="1827467"/>
          </a:xfrm>
        </p:spPr>
        <p:txBody>
          <a:bodyPr/>
          <a:lstStyle/>
          <a:p>
            <a:pPr marL="342891" indent="-342891">
              <a:spcBef>
                <a:spcPts val="0"/>
              </a:spcBef>
              <a:buFont typeface="Arial" panose="020B0604020202020204" pitchFamily="34" charset="0"/>
              <a:buChar char="•"/>
            </a:pPr>
            <a:r>
              <a:rPr lang="en-US" dirty="0">
                <a:latin typeface="Calibre Regular" panose="020B0503030202060203" pitchFamily="34" charset="0"/>
              </a:rPr>
              <a:t>Find out more about RFF online: </a:t>
            </a:r>
            <a:r>
              <a:rPr lang="en-US" b="1" dirty="0">
                <a:latin typeface="Calibre Regular" panose="020B0503030202060203" pitchFamily="34" charset="0"/>
                <a:hlinkClick r:id="rId3"/>
              </a:rPr>
              <a:t>www.rff.org</a:t>
            </a:r>
            <a:endParaRPr lang="en-US" dirty="0">
              <a:latin typeface="Calibre Regular" panose="020B0503030202060203" pitchFamily="34" charset="0"/>
            </a:endParaRPr>
          </a:p>
          <a:p>
            <a:pPr marL="342891" indent="-342891">
              <a:spcBef>
                <a:spcPts val="0"/>
              </a:spcBef>
              <a:buFont typeface="Arial" panose="020B0604020202020204" pitchFamily="34" charset="0"/>
              <a:buChar char="•"/>
            </a:pPr>
            <a:r>
              <a:rPr lang="en-US" dirty="0">
                <a:latin typeface="Calibre Regular" panose="020B0503030202060203" pitchFamily="34" charset="0"/>
              </a:rPr>
              <a:t>Follow us on Twitter: </a:t>
            </a:r>
            <a:r>
              <a:rPr lang="en-US" b="1" dirty="0">
                <a:latin typeface="Calibre Regular" panose="020B0503030202060203" pitchFamily="34" charset="0"/>
                <a:hlinkClick r:id="rId4"/>
              </a:rPr>
              <a:t>@</a:t>
            </a:r>
            <a:r>
              <a:rPr lang="en-US" b="1" dirty="0" err="1">
                <a:latin typeface="Calibre Regular" panose="020B0503030202060203" pitchFamily="34" charset="0"/>
                <a:hlinkClick r:id="rId4"/>
              </a:rPr>
              <a:t>rff</a:t>
            </a:r>
            <a:endParaRPr lang="en-US" dirty="0">
              <a:latin typeface="Calibre Regular" panose="020B0503030202060203" pitchFamily="34" charset="0"/>
            </a:endParaRPr>
          </a:p>
          <a:p>
            <a:pPr marL="342891" indent="-342891">
              <a:spcBef>
                <a:spcPts val="0"/>
              </a:spcBef>
              <a:buFont typeface="Arial" panose="020B0604020202020204" pitchFamily="34" charset="0"/>
              <a:buChar char="•"/>
            </a:pPr>
            <a:r>
              <a:rPr lang="en-US" dirty="0">
                <a:latin typeface="Calibre Regular" panose="020B0503030202060203" pitchFamily="34" charset="0"/>
              </a:rPr>
              <a:t>Subscribe to receive updates: </a:t>
            </a:r>
            <a:r>
              <a:rPr lang="en-US" b="1" dirty="0">
                <a:latin typeface="Calibre Regular" panose="020B0503030202060203" pitchFamily="34" charset="0"/>
                <a:hlinkClick r:id="rId5" action="ppaction://hlinkfile"/>
              </a:rPr>
              <a:t>rff.org/subscribe</a:t>
            </a:r>
            <a:endParaRPr lang="en-US" b="1" dirty="0">
              <a:latin typeface="Calibre Regular" panose="020B0503030202060203" pitchFamily="34" charset="0"/>
            </a:endParaRPr>
          </a:p>
        </p:txBody>
      </p:sp>
    </p:spTree>
    <p:extLst>
      <p:ext uri="{BB962C8B-B14F-4D97-AF65-F5344CB8AC3E}">
        <p14:creationId xmlns:p14="http://schemas.microsoft.com/office/powerpoint/2010/main" val="90783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685800" y="200207"/>
            <a:ext cx="5902780" cy="613124"/>
          </a:xfrm>
        </p:spPr>
        <p:txBody>
          <a:bodyPr>
            <a:normAutofit fontScale="90000"/>
          </a:bodyPr>
          <a:lstStyle/>
          <a:p>
            <a:r>
              <a:rPr lang="en-US" sz="4000" dirty="0">
                <a:latin typeface="+mn-lt"/>
              </a:rPr>
              <a:t>Drivers for carbon pricing</a:t>
            </a:r>
          </a:p>
        </p:txBody>
      </p:sp>
      <p:sp>
        <p:nvSpPr>
          <p:cNvPr id="3" name="Subtitle 2">
            <a:extLst>
              <a:ext uri="{FF2B5EF4-FFF2-40B4-BE49-F238E27FC236}">
                <a16:creationId xmlns:a16="http://schemas.microsoft.com/office/drawing/2014/main" id="{AB166222-CE4E-7743-8F05-12575169AEAD}"/>
              </a:ext>
            </a:extLst>
          </p:cNvPr>
          <p:cNvSpPr>
            <a:spLocks noGrp="1"/>
          </p:cNvSpPr>
          <p:nvPr>
            <p:ph idx="1"/>
          </p:nvPr>
        </p:nvSpPr>
        <p:spPr>
          <a:xfrm>
            <a:off x="676274" y="970492"/>
            <a:ext cx="11029383" cy="5440148"/>
          </a:xfrm>
          <a:ln>
            <a:noFill/>
          </a:ln>
        </p:spPr>
        <p:txBody>
          <a:bodyPr>
            <a:noAutofit/>
          </a:bodyPr>
          <a:lstStyle/>
          <a:p>
            <a:pPr>
              <a:spcBef>
                <a:spcPts val="0"/>
              </a:spcBef>
              <a:spcAft>
                <a:spcPts val="600"/>
              </a:spcAft>
            </a:pPr>
            <a:r>
              <a:rPr lang="en-US" sz="2800" dirty="0">
                <a:latin typeface="+mn-lt"/>
              </a:rPr>
              <a:t>Emissions reductions</a:t>
            </a:r>
          </a:p>
          <a:p>
            <a:pPr lvl="1">
              <a:spcBef>
                <a:spcPts val="0"/>
              </a:spcBef>
              <a:spcAft>
                <a:spcPts val="600"/>
              </a:spcAft>
              <a:buFont typeface="Courier New" panose="02070309020205020404" pitchFamily="49" charset="0"/>
              <a:buChar char="o"/>
            </a:pPr>
            <a:r>
              <a:rPr lang="en-US" sz="2000" dirty="0">
                <a:latin typeface="+mn-lt"/>
              </a:rPr>
              <a:t>Essential for addressing climate change</a:t>
            </a:r>
          </a:p>
          <a:p>
            <a:pPr lvl="1">
              <a:spcBef>
                <a:spcPts val="0"/>
              </a:spcBef>
              <a:spcAft>
                <a:spcPts val="600"/>
              </a:spcAft>
              <a:buFont typeface="Courier New" panose="02070309020205020404" pitchFamily="49" charset="0"/>
              <a:buChar char="o"/>
            </a:pPr>
            <a:r>
              <a:rPr lang="en-US" sz="2000" dirty="0">
                <a:latin typeface="+mn-lt"/>
              </a:rPr>
              <a:t>Encourages fuel switching to lower carbon fuels</a:t>
            </a:r>
          </a:p>
          <a:p>
            <a:pPr lvl="1">
              <a:spcBef>
                <a:spcPts val="0"/>
              </a:spcBef>
              <a:spcAft>
                <a:spcPts val="600"/>
              </a:spcAft>
              <a:buFont typeface="Courier New" panose="02070309020205020404" pitchFamily="49" charset="0"/>
              <a:buChar char="o"/>
            </a:pPr>
            <a:r>
              <a:rPr lang="en-US" sz="2000" i="1" dirty="0">
                <a:latin typeface="+mn-lt"/>
              </a:rPr>
              <a:t>Potentially</a:t>
            </a:r>
            <a:r>
              <a:rPr lang="en-US" sz="2000" dirty="0">
                <a:latin typeface="+mn-lt"/>
              </a:rPr>
              <a:t> encourages a reduction in energy demand, depending on use of proceeds </a:t>
            </a:r>
          </a:p>
          <a:p>
            <a:pPr>
              <a:spcBef>
                <a:spcPts val="0"/>
              </a:spcBef>
              <a:spcAft>
                <a:spcPts val="600"/>
              </a:spcAft>
            </a:pPr>
            <a:r>
              <a:rPr lang="en-US" sz="2800" dirty="0">
                <a:latin typeface="+mn-lt"/>
              </a:rPr>
              <a:t>Economic efficiency </a:t>
            </a:r>
          </a:p>
          <a:p>
            <a:pPr lvl="1">
              <a:spcBef>
                <a:spcPts val="0"/>
              </a:spcBef>
              <a:spcAft>
                <a:spcPts val="600"/>
              </a:spcAft>
              <a:buFont typeface="Courier New" panose="02070309020205020404" pitchFamily="49" charset="0"/>
              <a:buChar char="o"/>
            </a:pPr>
            <a:r>
              <a:rPr lang="en-US" sz="2000" dirty="0">
                <a:latin typeface="+mn-lt"/>
              </a:rPr>
              <a:t>Electricity generation produces carbon dioxide which contributes to climate change. </a:t>
            </a:r>
          </a:p>
          <a:p>
            <a:pPr lvl="1">
              <a:spcBef>
                <a:spcPts val="0"/>
              </a:spcBef>
              <a:spcAft>
                <a:spcPts val="600"/>
              </a:spcAft>
              <a:buFont typeface="Courier New" panose="02070309020205020404" pitchFamily="49" charset="0"/>
              <a:buChar char="o"/>
            </a:pPr>
            <a:r>
              <a:rPr lang="en-US" sz="2000" dirty="0">
                <a:latin typeface="+mn-lt"/>
              </a:rPr>
              <a:t>Pricing carbon will internalize the social cost of emissions</a:t>
            </a:r>
          </a:p>
          <a:p>
            <a:pPr lvl="2">
              <a:spcBef>
                <a:spcPts val="0"/>
              </a:spcBef>
              <a:spcAft>
                <a:spcPts val="600"/>
              </a:spcAft>
              <a:buFont typeface="Courier New" panose="02070309020205020404" pitchFamily="49" charset="0"/>
              <a:buChar char="o"/>
            </a:pPr>
            <a:r>
              <a:rPr lang="en-US" sz="1800" dirty="0">
                <a:latin typeface="+mn-lt"/>
              </a:rPr>
              <a:t>Carbon pricing is the </a:t>
            </a:r>
            <a:r>
              <a:rPr lang="en-US" sz="1800" b="1" dirty="0">
                <a:latin typeface="+mn-lt"/>
              </a:rPr>
              <a:t>lowest cost option </a:t>
            </a:r>
            <a:r>
              <a:rPr lang="en-US" sz="1800" dirty="0">
                <a:latin typeface="+mn-lt"/>
              </a:rPr>
              <a:t>for reducing emissions by a fixed amount.</a:t>
            </a:r>
          </a:p>
          <a:p>
            <a:pPr>
              <a:spcBef>
                <a:spcPts val="0"/>
              </a:spcBef>
              <a:spcAft>
                <a:spcPts val="600"/>
              </a:spcAft>
            </a:pPr>
            <a:r>
              <a:rPr lang="en-US" sz="2800" dirty="0">
                <a:latin typeface="+mn-lt"/>
              </a:rPr>
              <a:t>Promotes innovation and investments to achieve a reliable and affordable resource mix in the long run</a:t>
            </a:r>
          </a:p>
          <a:p>
            <a:pPr lvl="1">
              <a:spcBef>
                <a:spcPts val="0"/>
              </a:spcBef>
              <a:spcAft>
                <a:spcPts val="600"/>
              </a:spcAft>
              <a:buFont typeface="Courier New" panose="02070309020205020404" pitchFamily="49" charset="0"/>
              <a:buChar char="o"/>
            </a:pPr>
            <a:r>
              <a:rPr lang="en-US" sz="2000" dirty="0">
                <a:latin typeface="+mn-lt"/>
              </a:rPr>
              <a:t>Control technologies for CO</a:t>
            </a:r>
            <a:r>
              <a:rPr lang="en-US" sz="2000" baseline="-25000" dirty="0">
                <a:latin typeface="+mn-lt"/>
              </a:rPr>
              <a:t>2</a:t>
            </a:r>
            <a:r>
              <a:rPr lang="en-US" sz="2000" dirty="0">
                <a:latin typeface="+mn-lt"/>
              </a:rPr>
              <a:t> are evasive &amp; difficult to implement in the power sector</a:t>
            </a:r>
          </a:p>
          <a:p>
            <a:pPr lvl="1">
              <a:spcBef>
                <a:spcPts val="0"/>
              </a:spcBef>
              <a:spcAft>
                <a:spcPts val="600"/>
              </a:spcAft>
              <a:buFont typeface="Courier New" panose="02070309020205020404" pitchFamily="49" charset="0"/>
              <a:buChar char="o"/>
            </a:pPr>
            <a:r>
              <a:rPr lang="en-US" sz="2000" dirty="0">
                <a:latin typeface="+mn-lt"/>
              </a:rPr>
              <a:t>A carbon price increases the value of low-carbon resources</a:t>
            </a:r>
          </a:p>
          <a:p>
            <a:pPr lvl="1">
              <a:spcBef>
                <a:spcPts val="0"/>
              </a:spcBef>
              <a:spcAft>
                <a:spcPts val="600"/>
              </a:spcAft>
              <a:buFont typeface="Courier New" panose="02070309020205020404" pitchFamily="49" charset="0"/>
              <a:buChar char="o"/>
            </a:pPr>
            <a:r>
              <a:rPr lang="en-US" sz="2000" dirty="0">
                <a:latin typeface="+mn-lt"/>
              </a:rPr>
              <a:t>Magnitude of the carbon price matters</a:t>
            </a:r>
          </a:p>
        </p:txBody>
      </p:sp>
      <p:sp>
        <p:nvSpPr>
          <p:cNvPr id="5" name="Slide Number Placeholder 4"/>
          <p:cNvSpPr>
            <a:spLocks noGrp="1"/>
          </p:cNvSpPr>
          <p:nvPr>
            <p:ph type="sldNum" sz="quarter" idx="12"/>
          </p:nvPr>
        </p:nvSpPr>
        <p:spPr/>
        <p:txBody>
          <a:bodyPr/>
          <a:lstStyle/>
          <a:p>
            <a:fld id="{B72A172B-4333-994F-98DF-8987D709A610}" type="slidenum">
              <a:rPr lang="en-US" smtClean="0"/>
              <a:pPr/>
              <a:t>2</a:t>
            </a:fld>
            <a:endParaRPr lang="en-US" dirty="0"/>
          </a:p>
        </p:txBody>
      </p:sp>
      <p:pic>
        <p:nvPicPr>
          <p:cNvPr id="6" name="Picture 5">
            <a:extLst>
              <a:ext uri="{FF2B5EF4-FFF2-40B4-BE49-F238E27FC236}">
                <a16:creationId xmlns:a16="http://schemas.microsoft.com/office/drawing/2014/main" id="{F9AFCC60-AB49-4954-BB32-F9F43CE8CCDE}"/>
              </a:ext>
            </a:extLst>
          </p:cNvPr>
          <p:cNvPicPr>
            <a:picLocks noChangeAspect="1"/>
          </p:cNvPicPr>
          <p:nvPr/>
        </p:nvPicPr>
        <p:blipFill rotWithShape="1">
          <a:blip r:embed="rId3"/>
          <a:srcRect b="33174"/>
          <a:stretch/>
        </p:blipFill>
        <p:spPr>
          <a:xfrm>
            <a:off x="11277600" y="6356351"/>
            <a:ext cx="456633" cy="298135"/>
          </a:xfrm>
          <a:prstGeom prst="rect">
            <a:avLst/>
          </a:prstGeom>
        </p:spPr>
      </p:pic>
      <p:sp>
        <p:nvSpPr>
          <p:cNvPr id="7" name="Rectangle 6">
            <a:extLst>
              <a:ext uri="{FF2B5EF4-FFF2-40B4-BE49-F238E27FC236}">
                <a16:creationId xmlns:a16="http://schemas.microsoft.com/office/drawing/2014/main" id="{298D76D1-732D-4004-9555-FC06C4668B65}"/>
              </a:ext>
            </a:extLst>
          </p:cNvPr>
          <p:cNvSpPr/>
          <p:nvPr/>
        </p:nvSpPr>
        <p:spPr>
          <a:xfrm>
            <a:off x="304800" y="5943600"/>
            <a:ext cx="762000" cy="77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86342" y="6359527"/>
            <a:ext cx="6371658" cy="365125"/>
          </a:xfrm>
        </p:spPr>
        <p:txBody>
          <a:bodyPr/>
          <a:lstStyle/>
          <a:p>
            <a:pPr algn="l"/>
            <a:r>
              <a:rPr lang="en-US" dirty="0"/>
              <a:t>Carbon Pricing in Electricity Markets: Overview, Policy Design and Recent State Actions</a:t>
            </a:r>
          </a:p>
        </p:txBody>
      </p:sp>
      <p:sp>
        <p:nvSpPr>
          <p:cNvPr id="9" name="Slide Number Placeholder 4">
            <a:extLst>
              <a:ext uri="{FF2B5EF4-FFF2-40B4-BE49-F238E27FC236}">
                <a16:creationId xmlns:a16="http://schemas.microsoft.com/office/drawing/2014/main" id="{133E75C4-A847-47DE-A3FB-E27AFEC94B72}"/>
              </a:ext>
            </a:extLst>
          </p:cNvPr>
          <p:cNvSpPr txBox="1">
            <a:spLocks/>
          </p:cNvSpPr>
          <p:nvPr/>
        </p:nvSpPr>
        <p:spPr>
          <a:xfrm>
            <a:off x="10160000" y="6471923"/>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A172B-4333-994F-98DF-8987D709A610}" type="slidenum">
              <a:rPr lang="en-US" smtClean="0"/>
              <a:pPr/>
              <a:t>2</a:t>
            </a:fld>
            <a:endParaRPr lang="en-US" dirty="0"/>
          </a:p>
        </p:txBody>
      </p:sp>
    </p:spTree>
    <p:extLst>
      <p:ext uri="{BB962C8B-B14F-4D97-AF65-F5344CB8AC3E}">
        <p14:creationId xmlns:p14="http://schemas.microsoft.com/office/powerpoint/2010/main" val="106652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7923"/>
            <a:ext cx="11785600" cy="1143000"/>
          </a:xfrm>
        </p:spPr>
        <p:txBody>
          <a:bodyPr>
            <a:normAutofit/>
          </a:bodyPr>
          <a:lstStyle/>
          <a:p>
            <a:r>
              <a:rPr lang="en-US" sz="3600" dirty="0">
                <a:latin typeface="+mn-lt"/>
              </a:rPr>
              <a:t>Existing Carbon Prices</a:t>
            </a:r>
            <a:endParaRPr lang="en-US" sz="3600" dirty="0">
              <a:solidFill>
                <a:srgbClr val="FF0000"/>
              </a:solidFill>
              <a:latin typeface="+mn-lt"/>
            </a:endParaRPr>
          </a:p>
        </p:txBody>
      </p:sp>
      <p:sp>
        <p:nvSpPr>
          <p:cNvPr id="5" name="Slide Number Placeholder 4"/>
          <p:cNvSpPr>
            <a:spLocks noGrp="1"/>
          </p:cNvSpPr>
          <p:nvPr>
            <p:ph type="sldNum" sz="quarter" idx="12"/>
          </p:nvPr>
        </p:nvSpPr>
        <p:spPr/>
        <p:txBody>
          <a:bodyPr/>
          <a:lstStyle/>
          <a:p>
            <a:fld id="{B72A172B-4333-994F-98DF-8987D709A610}" type="slidenum">
              <a:rPr lang="en-US" smtClean="0"/>
              <a:pPr/>
              <a:t>3</a:t>
            </a:fld>
            <a:endParaRPr lang="en-US" dirty="0"/>
          </a:p>
        </p:txBody>
      </p:sp>
      <p:sp>
        <p:nvSpPr>
          <p:cNvPr id="8" name="Rectangle 7">
            <a:extLst>
              <a:ext uri="{FF2B5EF4-FFF2-40B4-BE49-F238E27FC236}">
                <a16:creationId xmlns:a16="http://schemas.microsoft.com/office/drawing/2014/main" id="{A9C55323-ECE9-4178-993A-12DB1DCDAC7E}"/>
              </a:ext>
            </a:extLst>
          </p:cNvPr>
          <p:cNvSpPr/>
          <p:nvPr/>
        </p:nvSpPr>
        <p:spPr>
          <a:xfrm>
            <a:off x="203200" y="58674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FFA376EF-4166-406A-95E3-B10F88F793CF}"/>
              </a:ext>
            </a:extLst>
          </p:cNvPr>
          <p:cNvSpPr>
            <a:spLocks noGrp="1"/>
          </p:cNvSpPr>
          <p:nvPr>
            <p:ph type="ftr" sz="quarter" idx="11"/>
          </p:nvPr>
        </p:nvSpPr>
        <p:spPr>
          <a:xfrm>
            <a:off x="486342" y="6359527"/>
            <a:ext cx="6143058" cy="365125"/>
          </a:xfrm>
        </p:spPr>
        <p:txBody>
          <a:bodyPr/>
          <a:lstStyle/>
          <a:p>
            <a:pPr algn="l"/>
            <a:r>
              <a:rPr lang="en-US" dirty="0"/>
              <a:t>Carbon Pricing in Electricity Markets: Overview, Policy Design and Recent State Actions</a:t>
            </a:r>
          </a:p>
        </p:txBody>
      </p:sp>
      <p:pic>
        <p:nvPicPr>
          <p:cNvPr id="3" name="Picture 2">
            <a:extLst>
              <a:ext uri="{FF2B5EF4-FFF2-40B4-BE49-F238E27FC236}">
                <a16:creationId xmlns:a16="http://schemas.microsoft.com/office/drawing/2014/main" id="{15950A5D-2AB8-4898-8EC9-A57079A6C25C}"/>
              </a:ext>
            </a:extLst>
          </p:cNvPr>
          <p:cNvPicPr>
            <a:picLocks noChangeAspect="1"/>
          </p:cNvPicPr>
          <p:nvPr/>
        </p:nvPicPr>
        <p:blipFill rotWithShape="1">
          <a:blip r:embed="rId3"/>
          <a:srcRect l="1233" t="18901"/>
          <a:stretch/>
        </p:blipFill>
        <p:spPr>
          <a:xfrm>
            <a:off x="1295400" y="1201974"/>
            <a:ext cx="9157756" cy="4965625"/>
          </a:xfrm>
          <a:prstGeom prst="rect">
            <a:avLst/>
          </a:prstGeom>
        </p:spPr>
      </p:pic>
      <p:sp>
        <p:nvSpPr>
          <p:cNvPr id="7" name="TextBox 6"/>
          <p:cNvSpPr txBox="1"/>
          <p:nvPr/>
        </p:nvSpPr>
        <p:spPr>
          <a:xfrm>
            <a:off x="7239000" y="6321427"/>
            <a:ext cx="3890650" cy="246221"/>
          </a:xfrm>
          <a:prstGeom prst="rect">
            <a:avLst/>
          </a:prstGeom>
          <a:noFill/>
        </p:spPr>
        <p:txBody>
          <a:bodyPr wrap="square" rtlCol="0">
            <a:spAutoFit/>
          </a:bodyPr>
          <a:lstStyle/>
          <a:p>
            <a:r>
              <a:rPr lang="en-US" sz="1000" i="1" dirty="0"/>
              <a:t>Source ICAP Emissions Trading Worldwide Status Report 2020</a:t>
            </a:r>
          </a:p>
        </p:txBody>
      </p:sp>
      <p:pic>
        <p:nvPicPr>
          <p:cNvPr id="10" name="Picture 9">
            <a:extLst>
              <a:ext uri="{FF2B5EF4-FFF2-40B4-BE49-F238E27FC236}">
                <a16:creationId xmlns:a16="http://schemas.microsoft.com/office/drawing/2014/main" id="{D6E3AB45-185E-4210-9134-A7C0E8C26263}"/>
              </a:ext>
            </a:extLst>
          </p:cNvPr>
          <p:cNvPicPr>
            <a:picLocks noChangeAspect="1"/>
          </p:cNvPicPr>
          <p:nvPr/>
        </p:nvPicPr>
        <p:blipFill>
          <a:blip r:embed="rId4"/>
          <a:stretch>
            <a:fillRect/>
          </a:stretch>
        </p:blipFill>
        <p:spPr>
          <a:xfrm>
            <a:off x="1738845" y="4083747"/>
            <a:ext cx="1918756" cy="2041416"/>
          </a:xfrm>
          <a:prstGeom prst="rect">
            <a:avLst/>
          </a:prstGeom>
        </p:spPr>
      </p:pic>
    </p:spTree>
    <p:extLst>
      <p:ext uri="{BB962C8B-B14F-4D97-AF65-F5344CB8AC3E}">
        <p14:creationId xmlns:p14="http://schemas.microsoft.com/office/powerpoint/2010/main" val="194250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785600" cy="1143000"/>
          </a:xfrm>
        </p:spPr>
        <p:txBody>
          <a:bodyPr>
            <a:normAutofit/>
          </a:bodyPr>
          <a:lstStyle/>
          <a:p>
            <a:r>
              <a:rPr lang="en-US" sz="3600" dirty="0">
                <a:latin typeface="+mn-lt"/>
              </a:rPr>
              <a:t>Existing Programs and Prices</a:t>
            </a:r>
          </a:p>
        </p:txBody>
      </p:sp>
      <p:sp>
        <p:nvSpPr>
          <p:cNvPr id="5" name="Slide Number Placeholder 4"/>
          <p:cNvSpPr>
            <a:spLocks noGrp="1"/>
          </p:cNvSpPr>
          <p:nvPr>
            <p:ph type="sldNum" sz="quarter" idx="12"/>
          </p:nvPr>
        </p:nvSpPr>
        <p:spPr/>
        <p:txBody>
          <a:bodyPr/>
          <a:lstStyle/>
          <a:p>
            <a:fld id="{B72A172B-4333-994F-98DF-8987D709A610}" type="slidenum">
              <a:rPr lang="en-US" smtClean="0"/>
              <a:pPr/>
              <a:t>4</a:t>
            </a:fld>
            <a:endParaRPr lang="en-US" dirty="0"/>
          </a:p>
        </p:txBody>
      </p:sp>
      <p:sp>
        <p:nvSpPr>
          <p:cNvPr id="9" name="TextBox 8"/>
          <p:cNvSpPr txBox="1"/>
          <p:nvPr/>
        </p:nvSpPr>
        <p:spPr>
          <a:xfrm>
            <a:off x="7442200" y="6332983"/>
            <a:ext cx="2844800" cy="253916"/>
          </a:xfrm>
          <a:prstGeom prst="rect">
            <a:avLst/>
          </a:prstGeom>
          <a:noFill/>
        </p:spPr>
        <p:txBody>
          <a:bodyPr wrap="square" rtlCol="0">
            <a:spAutoFit/>
          </a:bodyPr>
          <a:lstStyle/>
          <a:p>
            <a:r>
              <a:rPr lang="en-US" sz="1050" dirty="0">
                <a:solidFill>
                  <a:schemeClr val="accent1">
                    <a:lumMod val="50000"/>
                  </a:schemeClr>
                </a:solidFill>
              </a:rPr>
              <a:t>*Based on the 3% discount rate scenarios </a:t>
            </a:r>
          </a:p>
        </p:txBody>
      </p:sp>
      <p:sp>
        <p:nvSpPr>
          <p:cNvPr id="3" name="Rectangle 2">
            <a:extLst>
              <a:ext uri="{FF2B5EF4-FFF2-40B4-BE49-F238E27FC236}">
                <a16:creationId xmlns:a16="http://schemas.microsoft.com/office/drawing/2014/main" id="{48EDF109-D9AD-4BDC-9E88-463826F0D5DB}"/>
              </a:ext>
            </a:extLst>
          </p:cNvPr>
          <p:cNvSpPr/>
          <p:nvPr/>
        </p:nvSpPr>
        <p:spPr>
          <a:xfrm>
            <a:off x="203200" y="58674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D892252-3AD2-45F0-9F52-B62EE80D09D7}"/>
              </a:ext>
            </a:extLst>
          </p:cNvPr>
          <p:cNvPicPr>
            <a:picLocks noChangeAspect="1"/>
          </p:cNvPicPr>
          <p:nvPr/>
        </p:nvPicPr>
        <p:blipFill rotWithShape="1">
          <a:blip r:embed="rId3"/>
          <a:srcRect b="33174"/>
          <a:stretch/>
        </p:blipFill>
        <p:spPr>
          <a:xfrm>
            <a:off x="11303000" y="6332983"/>
            <a:ext cx="456633" cy="298135"/>
          </a:xfrm>
          <a:prstGeom prst="rect">
            <a:avLst/>
          </a:prstGeom>
        </p:spPr>
      </p:pic>
      <p:sp>
        <p:nvSpPr>
          <p:cNvPr id="4" name="Footer Placeholder 3"/>
          <p:cNvSpPr>
            <a:spLocks noGrp="1"/>
          </p:cNvSpPr>
          <p:nvPr>
            <p:ph type="ftr" sz="quarter" idx="11"/>
          </p:nvPr>
        </p:nvSpPr>
        <p:spPr>
          <a:xfrm>
            <a:off x="178368" y="6448555"/>
            <a:ext cx="6247832" cy="365125"/>
          </a:xfrm>
        </p:spPr>
        <p:txBody>
          <a:bodyPr/>
          <a:lstStyle/>
          <a:p>
            <a:r>
              <a:rPr lang="en-US" dirty="0"/>
              <a:t>Carbon Pricing in Electricity Markets: Overview, Policy Design and Recent State Actions</a:t>
            </a:r>
          </a:p>
        </p:txBody>
      </p:sp>
      <p:graphicFrame>
        <p:nvGraphicFramePr>
          <p:cNvPr id="10" name="Chart 9"/>
          <p:cNvGraphicFramePr>
            <a:graphicFrameLocks/>
          </p:cNvGraphicFramePr>
          <p:nvPr>
            <p:extLst>
              <p:ext uri="{D42A27DB-BD31-4B8C-83A1-F6EECF244321}">
                <p14:modId xmlns:p14="http://schemas.microsoft.com/office/powerpoint/2010/main" val="369846820"/>
              </p:ext>
            </p:extLst>
          </p:nvPr>
        </p:nvGraphicFramePr>
        <p:xfrm>
          <a:off x="1447800" y="914400"/>
          <a:ext cx="9372600" cy="5441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485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222250" y="83874"/>
            <a:ext cx="7886700" cy="648895"/>
          </a:xfrm>
        </p:spPr>
        <p:txBody>
          <a:bodyPr>
            <a:normAutofit fontScale="90000"/>
          </a:bodyPr>
          <a:lstStyle/>
          <a:p>
            <a:r>
              <a:rPr lang="en-US" sz="4000" dirty="0">
                <a:latin typeface="+mn-lt"/>
              </a:rPr>
              <a:t>Policy Interactions Matter</a:t>
            </a:r>
          </a:p>
        </p:txBody>
      </p:sp>
      <p:sp>
        <p:nvSpPr>
          <p:cNvPr id="3" name="Subtitle 2">
            <a:extLst>
              <a:ext uri="{FF2B5EF4-FFF2-40B4-BE49-F238E27FC236}">
                <a16:creationId xmlns:a16="http://schemas.microsoft.com/office/drawing/2014/main" id="{AB166222-CE4E-7743-8F05-12575169AEAD}"/>
              </a:ext>
            </a:extLst>
          </p:cNvPr>
          <p:cNvSpPr>
            <a:spLocks noGrp="1"/>
          </p:cNvSpPr>
          <p:nvPr>
            <p:ph idx="1"/>
          </p:nvPr>
        </p:nvSpPr>
        <p:spPr>
          <a:xfrm>
            <a:off x="222250" y="914400"/>
            <a:ext cx="11741150" cy="3107354"/>
          </a:xfrm>
        </p:spPr>
        <p:txBody>
          <a:bodyPr>
            <a:normAutofit/>
          </a:bodyPr>
          <a:lstStyle/>
          <a:p>
            <a:pPr>
              <a:lnSpc>
                <a:spcPct val="110000"/>
              </a:lnSpc>
              <a:spcBef>
                <a:spcPts val="0"/>
              </a:spcBef>
              <a:spcAft>
                <a:spcPts val="1200"/>
              </a:spcAft>
            </a:pPr>
            <a:r>
              <a:rPr lang="en-US" sz="2400" dirty="0">
                <a:latin typeface="+mn-lt"/>
              </a:rPr>
              <a:t>Electricity policies: RPS, EERS, Clean Energy Standards, etc. </a:t>
            </a:r>
          </a:p>
          <a:p>
            <a:pPr>
              <a:lnSpc>
                <a:spcPct val="110000"/>
              </a:lnSpc>
              <a:spcBef>
                <a:spcPts val="0"/>
              </a:spcBef>
              <a:spcAft>
                <a:spcPts val="1200"/>
              </a:spcAft>
            </a:pPr>
            <a:r>
              <a:rPr lang="en-US" sz="2400" dirty="0">
                <a:latin typeface="+mn-lt"/>
              </a:rPr>
              <a:t>Economic theory paints overlapping policies as departure from efficiency</a:t>
            </a:r>
          </a:p>
          <a:p>
            <a:pPr>
              <a:lnSpc>
                <a:spcPct val="110000"/>
              </a:lnSpc>
              <a:spcBef>
                <a:spcPts val="0"/>
              </a:spcBef>
              <a:spcAft>
                <a:spcPts val="1200"/>
              </a:spcAft>
            </a:pPr>
            <a:r>
              <a:rPr lang="en-US" sz="2400" dirty="0">
                <a:latin typeface="+mn-lt"/>
              </a:rPr>
              <a:t>Yet </a:t>
            </a:r>
            <a:r>
              <a:rPr lang="en-US" sz="2400" b="1" dirty="0">
                <a:latin typeface="+mn-lt"/>
              </a:rPr>
              <a:t>companion policies </a:t>
            </a:r>
            <a:r>
              <a:rPr lang="en-US" sz="2400" dirty="0">
                <a:latin typeface="+mn-lt"/>
              </a:rPr>
              <a:t>are a fundamental feature of climate strategies globally</a:t>
            </a:r>
          </a:p>
          <a:p>
            <a:pPr>
              <a:lnSpc>
                <a:spcPct val="110000"/>
              </a:lnSpc>
              <a:spcBef>
                <a:spcPts val="0"/>
              </a:spcBef>
              <a:spcAft>
                <a:spcPts val="1200"/>
              </a:spcAft>
            </a:pPr>
            <a:r>
              <a:rPr lang="en-US" sz="2400" dirty="0">
                <a:latin typeface="+mn-lt"/>
              </a:rPr>
              <a:t>Interactions depend on form of carbon policy: direct price versus cap and trade</a:t>
            </a:r>
          </a:p>
          <a:p>
            <a:pPr>
              <a:lnSpc>
                <a:spcPct val="110000"/>
              </a:lnSpc>
              <a:spcBef>
                <a:spcPts val="0"/>
              </a:spcBef>
              <a:spcAft>
                <a:spcPts val="1200"/>
              </a:spcAft>
            </a:pPr>
            <a:r>
              <a:rPr lang="en-US" sz="2400" dirty="0">
                <a:latin typeface="+mn-lt"/>
              </a:rPr>
              <a:t>In the US, most states pursuing carbon policy have adopted </a:t>
            </a:r>
            <a:r>
              <a:rPr lang="en-US" sz="2400" b="1" dirty="0">
                <a:latin typeface="+mn-lt"/>
              </a:rPr>
              <a:t>cap and trade</a:t>
            </a:r>
          </a:p>
        </p:txBody>
      </p:sp>
      <p:sp>
        <p:nvSpPr>
          <p:cNvPr id="4" name="Footer Placeholder 3"/>
          <p:cNvSpPr>
            <a:spLocks noGrp="1"/>
          </p:cNvSpPr>
          <p:nvPr>
            <p:ph type="ftr" sz="quarter" idx="11"/>
          </p:nvPr>
        </p:nvSpPr>
        <p:spPr/>
        <p:txBody>
          <a:bodyPr/>
          <a:lstStyle/>
          <a:p>
            <a:r>
              <a:rPr lang="en-US" dirty="0"/>
              <a:t>Concepts for Carbon Pricing</a:t>
            </a:r>
          </a:p>
        </p:txBody>
      </p:sp>
      <p:sp>
        <p:nvSpPr>
          <p:cNvPr id="5" name="Slide Number Placeholder 4"/>
          <p:cNvSpPr>
            <a:spLocks noGrp="1"/>
          </p:cNvSpPr>
          <p:nvPr>
            <p:ph type="sldNum" sz="quarter" idx="12"/>
          </p:nvPr>
        </p:nvSpPr>
        <p:spPr/>
        <p:txBody>
          <a:bodyPr/>
          <a:lstStyle/>
          <a:p>
            <a:fld id="{B72A172B-4333-994F-98DF-8987D709A610}" type="slidenum">
              <a:rPr lang="en-US" smtClean="0"/>
              <a:pPr/>
              <a:t>5</a:t>
            </a:fld>
            <a:endParaRPr lang="en-US" dirty="0"/>
          </a:p>
        </p:txBody>
      </p:sp>
      <p:pic>
        <p:nvPicPr>
          <p:cNvPr id="6" name="Picture 2" descr="Image result for renewabl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31279"/>
            <a:ext cx="6418498" cy="25673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6FFF52-A48B-4214-B58E-A5E7B5B1C7F4}"/>
              </a:ext>
            </a:extLst>
          </p:cNvPr>
          <p:cNvSpPr/>
          <p:nvPr/>
        </p:nvSpPr>
        <p:spPr>
          <a:xfrm>
            <a:off x="203200" y="58674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CFFAD7-6FCF-4350-98FD-A8230DD6805D}"/>
              </a:ext>
            </a:extLst>
          </p:cNvPr>
          <p:cNvPicPr>
            <a:picLocks noChangeAspect="1"/>
          </p:cNvPicPr>
          <p:nvPr/>
        </p:nvPicPr>
        <p:blipFill rotWithShape="1">
          <a:blip r:embed="rId4"/>
          <a:srcRect b="33174"/>
          <a:stretch/>
        </p:blipFill>
        <p:spPr>
          <a:xfrm>
            <a:off x="11303000" y="6332983"/>
            <a:ext cx="456633" cy="298135"/>
          </a:xfrm>
          <a:prstGeom prst="rect">
            <a:avLst/>
          </a:prstGeom>
        </p:spPr>
      </p:pic>
    </p:spTree>
    <p:extLst>
      <p:ext uri="{BB962C8B-B14F-4D97-AF65-F5344CB8AC3E}">
        <p14:creationId xmlns:p14="http://schemas.microsoft.com/office/powerpoint/2010/main" val="211227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0F6D-2ED5-CA42-A0E7-78DFE702AF93}"/>
              </a:ext>
            </a:extLst>
          </p:cNvPr>
          <p:cNvSpPr>
            <a:spLocks noGrp="1"/>
          </p:cNvSpPr>
          <p:nvPr>
            <p:ph type="title"/>
          </p:nvPr>
        </p:nvSpPr>
        <p:spPr>
          <a:xfrm>
            <a:off x="228600" y="-141684"/>
            <a:ext cx="10226676" cy="1325563"/>
          </a:xfrm>
        </p:spPr>
        <p:txBody>
          <a:bodyPr>
            <a:normAutofit/>
          </a:bodyPr>
          <a:lstStyle/>
          <a:p>
            <a:r>
              <a:rPr lang="en-US" sz="3600" dirty="0">
                <a:latin typeface="+mn-lt"/>
              </a:rPr>
              <a:t>Dilemma</a:t>
            </a:r>
            <a:r>
              <a:rPr lang="en-US" sz="2800" dirty="0">
                <a:latin typeface="+mn-lt"/>
              </a:rPr>
              <a:t>: </a:t>
            </a:r>
            <a:r>
              <a:rPr lang="en-US" sz="3600" i="1" dirty="0">
                <a:latin typeface="+mn-lt"/>
              </a:rPr>
              <a:t>Additionality</a:t>
            </a:r>
            <a:r>
              <a:rPr lang="en-US" sz="3600" dirty="0">
                <a:latin typeface="+mn-lt"/>
              </a:rPr>
              <a:t> under an Emissions Cap</a:t>
            </a:r>
          </a:p>
        </p:txBody>
      </p:sp>
      <p:sp>
        <p:nvSpPr>
          <p:cNvPr id="3" name="Subtitle 2">
            <a:extLst>
              <a:ext uri="{FF2B5EF4-FFF2-40B4-BE49-F238E27FC236}">
                <a16:creationId xmlns:a16="http://schemas.microsoft.com/office/drawing/2014/main" id="{AB166222-CE4E-7743-8F05-12575169AEAD}"/>
              </a:ext>
            </a:extLst>
          </p:cNvPr>
          <p:cNvSpPr>
            <a:spLocks noGrp="1"/>
          </p:cNvSpPr>
          <p:nvPr>
            <p:ph idx="1"/>
          </p:nvPr>
        </p:nvSpPr>
        <p:spPr>
          <a:xfrm>
            <a:off x="990600" y="1183879"/>
            <a:ext cx="9906000" cy="880934"/>
          </a:xfrm>
        </p:spPr>
        <p:txBody>
          <a:bodyPr>
            <a:normAutofit/>
          </a:bodyPr>
          <a:lstStyle/>
          <a:p>
            <a:pPr marL="0" indent="0">
              <a:spcBef>
                <a:spcPts val="0"/>
              </a:spcBef>
              <a:buNone/>
            </a:pPr>
            <a:r>
              <a:rPr lang="en-US" sz="2400" dirty="0">
                <a:latin typeface="+mn-lt"/>
              </a:rPr>
              <a:t>Cap and trade: Emissions reductions from companion policies lead to </a:t>
            </a:r>
            <a:r>
              <a:rPr lang="en-US" sz="2400" b="1" dirty="0">
                <a:solidFill>
                  <a:schemeClr val="accent1">
                    <a:lumMod val="50000"/>
                  </a:schemeClr>
                </a:solidFill>
                <a:latin typeface="+mn-lt"/>
              </a:rPr>
              <a:t>the waterbed effect</a:t>
            </a:r>
          </a:p>
        </p:txBody>
      </p:sp>
      <p:pic>
        <p:nvPicPr>
          <p:cNvPr id="6" name="Picture 5" descr="&lt;strong&gt;Waterbed&lt;/strong&gt; for the backyard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05000"/>
            <a:ext cx="3860800" cy="3860800"/>
          </a:xfrm>
          <a:prstGeom prst="rect">
            <a:avLst/>
          </a:prstGeom>
        </p:spPr>
      </p:pic>
      <p:sp>
        <p:nvSpPr>
          <p:cNvPr id="7" name="TextBox 6"/>
          <p:cNvSpPr txBox="1"/>
          <p:nvPr/>
        </p:nvSpPr>
        <p:spPr>
          <a:xfrm>
            <a:off x="838200" y="2284175"/>
            <a:ext cx="5257800"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An emissions cap is an </a:t>
            </a:r>
            <a:r>
              <a:rPr lang="en-US" sz="2400" b="1" dirty="0"/>
              <a:t>emissions floor</a:t>
            </a:r>
            <a:r>
              <a:rPr lang="en-US" sz="2400" dirty="0"/>
              <a:t>, leading to 100% leakage of individual efforts (at least in the short term)</a:t>
            </a:r>
          </a:p>
          <a:p>
            <a:endParaRPr lang="en-US" sz="2400" dirty="0"/>
          </a:p>
          <a:p>
            <a:pPr marL="285750" indent="-285750">
              <a:buFont typeface="Arial" panose="020B0604020202020204" pitchFamily="34" charset="0"/>
              <a:buChar char="•"/>
            </a:pPr>
            <a:r>
              <a:rPr lang="en-US" sz="2400" dirty="0"/>
              <a:t>Prices fall, and emissions go up somewhere else!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dirty="0"/>
          </a:p>
        </p:txBody>
      </p:sp>
      <p:sp>
        <p:nvSpPr>
          <p:cNvPr id="10" name="TextBox 9">
            <a:extLst>
              <a:ext uri="{FF2B5EF4-FFF2-40B4-BE49-F238E27FC236}">
                <a16:creationId xmlns:a16="http://schemas.microsoft.com/office/drawing/2014/main" id="{303F5A58-4F29-474A-9BD8-3E86E0C29701}"/>
              </a:ext>
            </a:extLst>
          </p:cNvPr>
          <p:cNvSpPr txBox="1"/>
          <p:nvPr/>
        </p:nvSpPr>
        <p:spPr>
          <a:xfrm>
            <a:off x="152400" y="5863244"/>
            <a:ext cx="914400" cy="842356"/>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E76DA82B-EBFF-4B0D-9897-E12425571B10}"/>
              </a:ext>
            </a:extLst>
          </p:cNvPr>
          <p:cNvPicPr>
            <a:picLocks noChangeAspect="1"/>
          </p:cNvPicPr>
          <p:nvPr/>
        </p:nvPicPr>
        <p:blipFill rotWithShape="1">
          <a:blip r:embed="rId4"/>
          <a:srcRect b="33174"/>
          <a:stretch/>
        </p:blipFill>
        <p:spPr>
          <a:xfrm>
            <a:off x="11303000" y="6332983"/>
            <a:ext cx="456633" cy="298135"/>
          </a:xfrm>
          <a:prstGeom prst="rect">
            <a:avLst/>
          </a:prstGeom>
        </p:spPr>
      </p:pic>
      <p:sp>
        <p:nvSpPr>
          <p:cNvPr id="13" name="Slide Number Placeholder 4">
            <a:extLst>
              <a:ext uri="{FF2B5EF4-FFF2-40B4-BE49-F238E27FC236}">
                <a16:creationId xmlns:a16="http://schemas.microsoft.com/office/drawing/2014/main" id="{105C0080-8AFC-4458-98AC-8AAB42607DAA}"/>
              </a:ext>
            </a:extLst>
          </p:cNvPr>
          <p:cNvSpPr>
            <a:spLocks noGrp="1"/>
          </p:cNvSpPr>
          <p:nvPr>
            <p:ph type="sldNum" sz="quarter" idx="12"/>
          </p:nvPr>
        </p:nvSpPr>
        <p:spPr>
          <a:xfrm>
            <a:off x="10706100" y="6378705"/>
            <a:ext cx="381000" cy="365125"/>
          </a:xfrm>
        </p:spPr>
        <p:txBody>
          <a:bodyPr/>
          <a:lstStyle/>
          <a:p>
            <a:fld id="{B72A172B-4333-994F-98DF-8987D709A610}" type="slidenum">
              <a:rPr lang="en-US" smtClean="0"/>
              <a:pPr/>
              <a:t>6</a:t>
            </a:fld>
            <a:endParaRPr lang="en-US" dirty="0"/>
          </a:p>
        </p:txBody>
      </p:sp>
      <p:sp>
        <p:nvSpPr>
          <p:cNvPr id="14" name="Footer Placeholder 3">
            <a:extLst>
              <a:ext uri="{FF2B5EF4-FFF2-40B4-BE49-F238E27FC236}">
                <a16:creationId xmlns:a16="http://schemas.microsoft.com/office/drawing/2014/main" id="{7559985C-CBD5-48D7-8F0D-C0997E8F7794}"/>
              </a:ext>
            </a:extLst>
          </p:cNvPr>
          <p:cNvSpPr txBox="1">
            <a:spLocks/>
          </p:cNvSpPr>
          <p:nvPr/>
        </p:nvSpPr>
        <p:spPr>
          <a:xfrm>
            <a:off x="178368" y="6448555"/>
            <a:ext cx="624783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Carbon Pricing in Electricity Markets: Overview, Policy Design and Recent State Actions</a:t>
            </a:r>
          </a:p>
        </p:txBody>
      </p:sp>
    </p:spTree>
    <p:extLst>
      <p:ext uri="{BB962C8B-B14F-4D97-AF65-F5344CB8AC3E}">
        <p14:creationId xmlns:p14="http://schemas.microsoft.com/office/powerpoint/2010/main" val="287592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7987" y="990600"/>
            <a:ext cx="5961723" cy="4680250"/>
            <a:chOff x="17305" y="1066801"/>
            <a:chExt cx="8650935" cy="5715000"/>
          </a:xfrm>
        </p:grpSpPr>
        <p:grpSp>
          <p:nvGrpSpPr>
            <p:cNvPr id="43" name="Group 42"/>
            <p:cNvGrpSpPr/>
            <p:nvPr/>
          </p:nvGrpSpPr>
          <p:grpSpPr>
            <a:xfrm>
              <a:off x="17305" y="1066801"/>
              <a:ext cx="8650935" cy="5715000"/>
              <a:chOff x="17305" y="1066801"/>
              <a:chExt cx="8650935" cy="5715000"/>
            </a:xfrm>
          </p:grpSpPr>
          <p:grpSp>
            <p:nvGrpSpPr>
              <p:cNvPr id="46" name="Group 45"/>
              <p:cNvGrpSpPr/>
              <p:nvPr/>
            </p:nvGrpSpPr>
            <p:grpSpPr>
              <a:xfrm>
                <a:off x="17305" y="1066801"/>
                <a:ext cx="8650935" cy="5715000"/>
                <a:chOff x="17305" y="1066801"/>
                <a:chExt cx="8650935" cy="5715000"/>
              </a:xfrm>
            </p:grpSpPr>
            <p:graphicFrame>
              <p:nvGraphicFramePr>
                <p:cNvPr id="49" name="Chart"/>
                <p:cNvGraphicFramePr/>
                <p:nvPr>
                  <p:extLst>
                    <p:ext uri="{D42A27DB-BD31-4B8C-83A1-F6EECF244321}">
                      <p14:modId xmlns:p14="http://schemas.microsoft.com/office/powerpoint/2010/main" val="2499940998"/>
                    </p:ext>
                  </p:extLst>
                </p:nvPr>
              </p:nvGraphicFramePr>
              <p:xfrm>
                <a:off x="105826" y="1066801"/>
                <a:ext cx="8437717" cy="5715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0" name="Cap Line (dark)"/>
                <p:cNvCxnSpPr>
                  <a:cxnSpLocks/>
                </p:cNvCxnSpPr>
                <p:nvPr/>
              </p:nvCxnSpPr>
              <p:spPr>
                <a:xfrm flipH="1">
                  <a:off x="5776750" y="1779588"/>
                  <a:ext cx="36573" cy="4683969"/>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3455751" y="1345901"/>
                  <a:ext cx="2352212" cy="609549"/>
                  <a:chOff x="2489023" y="1805709"/>
                  <a:chExt cx="2352212" cy="1059704"/>
                </a:xfrm>
              </p:grpSpPr>
              <p:sp>
                <p:nvSpPr>
                  <p:cNvPr id="61" name="Cap"/>
                  <p:cNvSpPr txBox="1"/>
                  <p:nvPr/>
                </p:nvSpPr>
                <p:spPr>
                  <a:xfrm>
                    <a:off x="2489023" y="1805709"/>
                    <a:ext cx="1981200" cy="578733"/>
                  </a:xfrm>
                  <a:prstGeom prst="rect">
                    <a:avLst/>
                  </a:prstGeom>
                  <a:noFill/>
                </p:spPr>
                <p:txBody>
                  <a:bodyPr wrap="square" rtlCol="0">
                    <a:spAutoFit/>
                  </a:bodyPr>
                  <a:lstStyle/>
                  <a:p>
                    <a:pPr algn="ctr"/>
                    <a:r>
                      <a:rPr lang="en-US" dirty="0">
                        <a:solidFill>
                          <a:schemeClr val="accent1"/>
                        </a:solidFill>
                      </a:rPr>
                      <a:t>Intended Cap</a:t>
                    </a:r>
                  </a:p>
                </p:txBody>
              </p:sp>
              <p:cxnSp>
                <p:nvCxnSpPr>
                  <p:cNvPr id="62" name="Straight Arrow Connector 61"/>
                  <p:cNvCxnSpPr/>
                  <p:nvPr/>
                </p:nvCxnSpPr>
                <p:spPr>
                  <a:xfrm>
                    <a:off x="3803342" y="2582936"/>
                    <a:ext cx="1037893" cy="2824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52" name="P line"/>
                <p:cNvCxnSpPr>
                  <a:cxnSpLocks/>
                </p:cNvCxnSpPr>
                <p:nvPr/>
              </p:nvCxnSpPr>
              <p:spPr>
                <a:xfrm>
                  <a:off x="838408" y="4947206"/>
                  <a:ext cx="4937760" cy="1081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Trigger">
                  <a:extLst>
                    <a:ext uri="{FF2B5EF4-FFF2-40B4-BE49-F238E27FC236}">
                      <a16:creationId xmlns:a16="http://schemas.microsoft.com/office/drawing/2014/main" id="{D3CA053E-068C-4798-A2EC-9DCD55C8C5D3}"/>
                    </a:ext>
                  </a:extLst>
                </p:cNvPr>
                <p:cNvCxnSpPr>
                  <a:cxnSpLocks/>
                </p:cNvCxnSpPr>
                <p:nvPr/>
              </p:nvCxnSpPr>
              <p:spPr>
                <a:xfrm>
                  <a:off x="5787173" y="3302732"/>
                  <a:ext cx="64008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Trigger">
                  <a:extLst>
                    <a:ext uri="{FF2B5EF4-FFF2-40B4-BE49-F238E27FC236}">
                      <a16:creationId xmlns:a16="http://schemas.microsoft.com/office/drawing/2014/main" id="{D654FB77-D5E6-45B0-9600-3752843D0C2C}"/>
                    </a:ext>
                  </a:extLst>
                </p:cNvPr>
                <p:cNvCxnSpPr>
                  <a:cxnSpLocks/>
                </p:cNvCxnSpPr>
                <p:nvPr/>
              </p:nvCxnSpPr>
              <p:spPr>
                <a:xfrm>
                  <a:off x="6407057" y="2514600"/>
                  <a:ext cx="64008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Cap - CCR line">
                  <a:extLst>
                    <a:ext uri="{FF2B5EF4-FFF2-40B4-BE49-F238E27FC236}">
                      <a16:creationId xmlns:a16="http://schemas.microsoft.com/office/drawing/2014/main" id="{B54E58F2-5183-4A75-8F46-B01683C3E5A1}"/>
                    </a:ext>
                  </a:extLst>
                </p:cNvPr>
                <p:cNvCxnSpPr/>
                <p:nvPr/>
              </p:nvCxnSpPr>
              <p:spPr>
                <a:xfrm>
                  <a:off x="7047137" y="1750600"/>
                  <a:ext cx="0" cy="78638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Trigger">
                  <a:extLst>
                    <a:ext uri="{FF2B5EF4-FFF2-40B4-BE49-F238E27FC236}">
                      <a16:creationId xmlns:a16="http://schemas.microsoft.com/office/drawing/2014/main" id="{F98CF499-B753-4D89-9A55-6161B88EA63E}"/>
                    </a:ext>
                  </a:extLst>
                </p:cNvPr>
                <p:cNvCxnSpPr>
                  <a:cxnSpLocks/>
                </p:cNvCxnSpPr>
                <p:nvPr/>
              </p:nvCxnSpPr>
              <p:spPr>
                <a:xfrm>
                  <a:off x="7047137" y="1768529"/>
                  <a:ext cx="791964"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7" name="Price = P">
                  <a:extLst>
                    <a:ext uri="{FF2B5EF4-FFF2-40B4-BE49-F238E27FC236}">
                      <a16:creationId xmlns:a16="http://schemas.microsoft.com/office/drawing/2014/main" id="{364B5B27-F45D-4E75-B693-74EF2062A5E5}"/>
                    </a:ext>
                  </a:extLst>
                </p:cNvPr>
                <p:cNvSpPr txBox="1"/>
                <p:nvPr/>
              </p:nvSpPr>
              <p:spPr>
                <a:xfrm>
                  <a:off x="17305" y="1874208"/>
                  <a:ext cx="823999" cy="366645"/>
                </a:xfrm>
                <a:prstGeom prst="rect">
                  <a:avLst/>
                </a:prstGeom>
                <a:noFill/>
              </p:spPr>
              <p:txBody>
                <a:bodyPr wrap="square" rtlCol="0">
                  <a:spAutoFit/>
                </a:bodyPr>
                <a:lstStyle/>
                <a:p>
                  <a:r>
                    <a:rPr lang="en-US" sz="1400" dirty="0" err="1"/>
                    <a:t>P</a:t>
                  </a:r>
                  <a:r>
                    <a:rPr lang="en-US" sz="1400" baseline="-25000" dirty="0" err="1"/>
                    <a:t>max</a:t>
                  </a:r>
                  <a:endParaRPr lang="en-US" sz="1200" baseline="30000" dirty="0"/>
                </a:p>
              </p:txBody>
            </p:sp>
            <p:sp>
              <p:nvSpPr>
                <p:cNvPr id="58" name="Price = P">
                  <a:extLst>
                    <a:ext uri="{FF2B5EF4-FFF2-40B4-BE49-F238E27FC236}">
                      <a16:creationId xmlns:a16="http://schemas.microsoft.com/office/drawing/2014/main" id="{026474B9-8F0F-4A9C-B266-09145B22FE9A}"/>
                    </a:ext>
                  </a:extLst>
                </p:cNvPr>
                <p:cNvSpPr txBox="1"/>
                <p:nvPr/>
              </p:nvSpPr>
              <p:spPr>
                <a:xfrm>
                  <a:off x="838408" y="4451552"/>
                  <a:ext cx="2212641" cy="439973"/>
                </a:xfrm>
                <a:prstGeom prst="rect">
                  <a:avLst/>
                </a:prstGeom>
                <a:noFill/>
              </p:spPr>
              <p:txBody>
                <a:bodyPr wrap="square" rtlCol="0">
                  <a:spAutoFit/>
                </a:bodyPr>
                <a:lstStyle/>
                <a:p>
                  <a:r>
                    <a:rPr lang="en-US" dirty="0">
                      <a:solidFill>
                        <a:schemeClr val="accent1"/>
                      </a:solidFill>
                    </a:rPr>
                    <a:t>Price Floor</a:t>
                  </a:r>
                </a:p>
              </p:txBody>
            </p:sp>
            <p:sp>
              <p:nvSpPr>
                <p:cNvPr id="59" name="Price = P">
                  <a:extLst>
                    <a:ext uri="{FF2B5EF4-FFF2-40B4-BE49-F238E27FC236}">
                      <a16:creationId xmlns:a16="http://schemas.microsoft.com/office/drawing/2014/main" id="{D2E0507B-8E61-42C2-8482-7529F9F102CC}"/>
                    </a:ext>
                  </a:extLst>
                </p:cNvPr>
                <p:cNvSpPr txBox="1"/>
                <p:nvPr/>
              </p:nvSpPr>
              <p:spPr>
                <a:xfrm>
                  <a:off x="6452985" y="3571605"/>
                  <a:ext cx="2215255" cy="1099933"/>
                </a:xfrm>
                <a:prstGeom prst="rect">
                  <a:avLst/>
                </a:prstGeom>
                <a:noFill/>
              </p:spPr>
              <p:txBody>
                <a:bodyPr wrap="square" rtlCol="0">
                  <a:spAutoFit/>
                </a:bodyPr>
                <a:lstStyle/>
                <a:p>
                  <a:r>
                    <a:rPr lang="en-US" dirty="0">
                      <a:solidFill>
                        <a:schemeClr val="accent1"/>
                      </a:solidFill>
                    </a:rPr>
                    <a:t>Cost Containment</a:t>
                  </a:r>
                  <a:br>
                    <a:rPr lang="en-US" dirty="0">
                      <a:solidFill>
                        <a:schemeClr val="accent1"/>
                      </a:solidFill>
                    </a:rPr>
                  </a:br>
                  <a:r>
                    <a:rPr lang="en-US" dirty="0">
                      <a:solidFill>
                        <a:schemeClr val="accent1"/>
                      </a:solidFill>
                    </a:rPr>
                    <a:t>Price Tiers</a:t>
                  </a:r>
                </a:p>
              </p:txBody>
            </p:sp>
            <p:sp>
              <p:nvSpPr>
                <p:cNvPr id="60" name="Price = P">
                  <a:extLst>
                    <a:ext uri="{FF2B5EF4-FFF2-40B4-BE49-F238E27FC236}">
                      <a16:creationId xmlns:a16="http://schemas.microsoft.com/office/drawing/2014/main" id="{516895BF-33C9-448C-9036-03AE5B7B26AC}"/>
                    </a:ext>
                  </a:extLst>
                </p:cNvPr>
                <p:cNvSpPr txBox="1"/>
                <p:nvPr/>
              </p:nvSpPr>
              <p:spPr>
                <a:xfrm>
                  <a:off x="6151332" y="1180525"/>
                  <a:ext cx="2444411" cy="439973"/>
                </a:xfrm>
                <a:prstGeom prst="rect">
                  <a:avLst/>
                </a:prstGeom>
                <a:noFill/>
              </p:spPr>
              <p:txBody>
                <a:bodyPr wrap="square" rtlCol="0">
                  <a:spAutoFit/>
                </a:bodyPr>
                <a:lstStyle/>
                <a:p>
                  <a:r>
                    <a:rPr lang="en-US" dirty="0">
                      <a:solidFill>
                        <a:schemeClr val="accent1"/>
                      </a:solidFill>
                    </a:rPr>
                    <a:t>Price Ceiling</a:t>
                  </a:r>
                </a:p>
              </p:txBody>
            </p:sp>
          </p:grpSp>
          <p:cxnSp>
            <p:nvCxnSpPr>
              <p:cNvPr id="47" name="Trigger"/>
              <p:cNvCxnSpPr>
                <a:cxnSpLocks/>
              </p:cNvCxnSpPr>
              <p:nvPr/>
            </p:nvCxnSpPr>
            <p:spPr>
              <a:xfrm>
                <a:off x="778439" y="6465547"/>
                <a:ext cx="7655649" cy="24608"/>
              </a:xfrm>
              <a:prstGeom prst="line">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4" name="Price = P"/>
            <p:cNvSpPr txBox="1"/>
            <p:nvPr/>
          </p:nvSpPr>
          <p:spPr>
            <a:xfrm>
              <a:off x="105828" y="5249782"/>
              <a:ext cx="966797" cy="366645"/>
            </a:xfrm>
            <a:prstGeom prst="rect">
              <a:avLst/>
            </a:prstGeom>
            <a:noFill/>
          </p:spPr>
          <p:txBody>
            <a:bodyPr wrap="square" rtlCol="0">
              <a:spAutoFit/>
            </a:bodyPr>
            <a:lstStyle/>
            <a:p>
              <a:r>
                <a:rPr lang="en-US" sz="1400" dirty="0" err="1"/>
                <a:t>P</a:t>
              </a:r>
              <a:r>
                <a:rPr lang="en-US" sz="1400" baseline="-25000" dirty="0" err="1"/>
                <a:t>min</a:t>
              </a:r>
              <a:endParaRPr lang="en-US" sz="1200" baseline="30000" dirty="0"/>
            </a:p>
          </p:txBody>
        </p:sp>
        <p:sp>
          <p:nvSpPr>
            <p:cNvPr id="45" name="Price = P">
              <a:extLst>
                <a:ext uri="{FF2B5EF4-FFF2-40B4-BE49-F238E27FC236}">
                  <a16:creationId xmlns:a16="http://schemas.microsoft.com/office/drawing/2014/main" id="{85126770-5EF6-48B6-BBBC-682AAD882BEE}"/>
                </a:ext>
              </a:extLst>
            </p:cNvPr>
            <p:cNvSpPr txBox="1"/>
            <p:nvPr/>
          </p:nvSpPr>
          <p:spPr>
            <a:xfrm>
              <a:off x="283464" y="6241906"/>
              <a:ext cx="466996" cy="307777"/>
            </a:xfrm>
            <a:prstGeom prst="rect">
              <a:avLst/>
            </a:prstGeom>
            <a:noFill/>
          </p:spPr>
          <p:txBody>
            <a:bodyPr wrap="square" rtlCol="0">
              <a:spAutoFit/>
            </a:bodyPr>
            <a:lstStyle/>
            <a:p>
              <a:r>
                <a:rPr lang="en-US" sz="1400" dirty="0"/>
                <a:t>0</a:t>
              </a:r>
              <a:endParaRPr lang="en-US" sz="1200" baseline="30000" dirty="0"/>
            </a:p>
          </p:txBody>
        </p:sp>
      </p:grpSp>
      <p:grpSp>
        <p:nvGrpSpPr>
          <p:cNvPr id="85" name="Group 84"/>
          <p:cNvGrpSpPr/>
          <p:nvPr/>
        </p:nvGrpSpPr>
        <p:grpSpPr>
          <a:xfrm>
            <a:off x="5984781" y="1008288"/>
            <a:ext cx="6016999" cy="4796380"/>
            <a:chOff x="5996162" y="1229322"/>
            <a:chExt cx="6042293" cy="4909275"/>
          </a:xfrm>
        </p:grpSpPr>
        <p:grpSp>
          <p:nvGrpSpPr>
            <p:cNvPr id="63" name="Group 62"/>
            <p:cNvGrpSpPr/>
            <p:nvPr/>
          </p:nvGrpSpPr>
          <p:grpSpPr>
            <a:xfrm>
              <a:off x="5996162" y="1229322"/>
              <a:ext cx="6042293" cy="4909275"/>
              <a:chOff x="105826" y="1066801"/>
              <a:chExt cx="8447859" cy="5869902"/>
            </a:xfrm>
          </p:grpSpPr>
          <p:graphicFrame>
            <p:nvGraphicFramePr>
              <p:cNvPr id="64" name="Chart"/>
              <p:cNvGraphicFramePr/>
              <p:nvPr>
                <p:extLst>
                  <p:ext uri="{D42A27DB-BD31-4B8C-83A1-F6EECF244321}">
                    <p14:modId xmlns:p14="http://schemas.microsoft.com/office/powerpoint/2010/main" val="1108006960"/>
                  </p:ext>
                </p:extLst>
              </p:nvPr>
            </p:nvGraphicFramePr>
            <p:xfrm>
              <a:off x="105826" y="1066801"/>
              <a:ext cx="8437717" cy="571500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Cap Line (dark)"/>
              <p:cNvCxnSpPr>
                <a:cxnSpLocks/>
              </p:cNvCxnSpPr>
              <p:nvPr/>
            </p:nvCxnSpPr>
            <p:spPr>
              <a:xfrm>
                <a:off x="5784639" y="2041118"/>
                <a:ext cx="22361" cy="4477187"/>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6" name="Trigger"/>
              <p:cNvCxnSpPr>
                <a:cxnSpLocks/>
              </p:cNvCxnSpPr>
              <p:nvPr/>
            </p:nvCxnSpPr>
            <p:spPr>
              <a:xfrm>
                <a:off x="750461" y="6492779"/>
                <a:ext cx="7670652" cy="38523"/>
              </a:xfrm>
              <a:prstGeom prst="line">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3777643" y="1210212"/>
                <a:ext cx="1981200" cy="780102"/>
                <a:chOff x="2860035" y="1632164"/>
                <a:chExt cx="1981200" cy="1233249"/>
              </a:xfrm>
            </p:grpSpPr>
            <p:sp>
              <p:nvSpPr>
                <p:cNvPr id="79" name="Cap"/>
                <p:cNvSpPr txBox="1"/>
                <p:nvPr/>
              </p:nvSpPr>
              <p:spPr>
                <a:xfrm>
                  <a:off x="2860035" y="1632164"/>
                  <a:ext cx="1981200" cy="578733"/>
                </a:xfrm>
                <a:prstGeom prst="rect">
                  <a:avLst/>
                </a:prstGeom>
                <a:noFill/>
              </p:spPr>
              <p:txBody>
                <a:bodyPr wrap="square" rtlCol="0">
                  <a:spAutoFit/>
                </a:bodyPr>
                <a:lstStyle/>
                <a:p>
                  <a:pPr algn="ctr"/>
                  <a:r>
                    <a:rPr lang="en-US" dirty="0">
                      <a:solidFill>
                        <a:schemeClr val="accent1"/>
                      </a:solidFill>
                    </a:rPr>
                    <a:t>Intended Cap</a:t>
                  </a:r>
                </a:p>
              </p:txBody>
            </p:sp>
            <p:cxnSp>
              <p:nvCxnSpPr>
                <p:cNvPr id="80" name="Straight Arrow Connector 79"/>
                <p:cNvCxnSpPr/>
                <p:nvPr/>
              </p:nvCxnSpPr>
              <p:spPr>
                <a:xfrm>
                  <a:off x="4307623" y="2409968"/>
                  <a:ext cx="533612" cy="4554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68" name="P line"/>
              <p:cNvCxnSpPr>
                <a:cxnSpLocks/>
              </p:cNvCxnSpPr>
              <p:nvPr/>
            </p:nvCxnSpPr>
            <p:spPr>
              <a:xfrm>
                <a:off x="838408" y="5511878"/>
                <a:ext cx="4023360" cy="1081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Cap - CCR line">
                <a:extLst>
                  <a:ext uri="{FF2B5EF4-FFF2-40B4-BE49-F238E27FC236}">
                    <a16:creationId xmlns:a16="http://schemas.microsoft.com/office/drawing/2014/main" id="{D241ACDD-3D3F-432D-BBF9-AB0C405C91FB}"/>
                  </a:ext>
                </a:extLst>
              </p:cNvPr>
              <p:cNvCxnSpPr>
                <a:cxnSpLocks/>
              </p:cNvCxnSpPr>
              <p:nvPr/>
            </p:nvCxnSpPr>
            <p:spPr>
              <a:xfrm>
                <a:off x="4876800" y="4251177"/>
                <a:ext cx="0" cy="128016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2" name="Trigger">
                <a:extLst>
                  <a:ext uri="{FF2B5EF4-FFF2-40B4-BE49-F238E27FC236}">
                    <a16:creationId xmlns:a16="http://schemas.microsoft.com/office/drawing/2014/main" id="{D6078515-F3A1-45B0-8004-971423F2A41B}"/>
                  </a:ext>
                </a:extLst>
              </p:cNvPr>
              <p:cNvCxnSpPr>
                <a:cxnSpLocks/>
              </p:cNvCxnSpPr>
              <p:nvPr/>
            </p:nvCxnSpPr>
            <p:spPr>
              <a:xfrm>
                <a:off x="4892600" y="4251177"/>
                <a:ext cx="91440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Trigger">
                <a:extLst>
                  <a:ext uri="{FF2B5EF4-FFF2-40B4-BE49-F238E27FC236}">
                    <a16:creationId xmlns:a16="http://schemas.microsoft.com/office/drawing/2014/main" id="{D654FB77-D5E6-45B0-9600-3752843D0C2C}"/>
                  </a:ext>
                </a:extLst>
              </p:cNvPr>
              <p:cNvCxnSpPr>
                <a:cxnSpLocks/>
              </p:cNvCxnSpPr>
              <p:nvPr/>
            </p:nvCxnSpPr>
            <p:spPr>
              <a:xfrm>
                <a:off x="5787173" y="2514600"/>
                <a:ext cx="91440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5" name="Price = P">
                <a:extLst>
                  <a:ext uri="{FF2B5EF4-FFF2-40B4-BE49-F238E27FC236}">
                    <a16:creationId xmlns:a16="http://schemas.microsoft.com/office/drawing/2014/main" id="{6377B8F8-CAB9-424F-B76D-5CD511979082}"/>
                  </a:ext>
                </a:extLst>
              </p:cNvPr>
              <p:cNvSpPr txBox="1"/>
              <p:nvPr/>
            </p:nvSpPr>
            <p:spPr>
              <a:xfrm>
                <a:off x="2344797" y="3093722"/>
                <a:ext cx="2268407" cy="1104003"/>
              </a:xfrm>
              <a:prstGeom prst="rect">
                <a:avLst/>
              </a:prstGeom>
              <a:noFill/>
            </p:spPr>
            <p:txBody>
              <a:bodyPr wrap="square" rtlCol="0">
                <a:spAutoFit/>
              </a:bodyPr>
              <a:lstStyle/>
              <a:p>
                <a:r>
                  <a:rPr lang="en-US" dirty="0">
                    <a:solidFill>
                      <a:schemeClr val="accent1"/>
                    </a:solidFill>
                  </a:rPr>
                  <a:t>Emissions Containment</a:t>
                </a:r>
                <a:br>
                  <a:rPr lang="en-US" dirty="0">
                    <a:solidFill>
                      <a:schemeClr val="accent1"/>
                    </a:solidFill>
                  </a:rPr>
                </a:br>
                <a:r>
                  <a:rPr lang="en-US" dirty="0">
                    <a:solidFill>
                      <a:schemeClr val="accent1"/>
                    </a:solidFill>
                  </a:rPr>
                  <a:t>Price Point</a:t>
                </a:r>
              </a:p>
            </p:txBody>
          </p:sp>
          <p:sp>
            <p:nvSpPr>
              <p:cNvPr id="76" name="Price = P">
                <a:extLst>
                  <a:ext uri="{FF2B5EF4-FFF2-40B4-BE49-F238E27FC236}">
                    <a16:creationId xmlns:a16="http://schemas.microsoft.com/office/drawing/2014/main" id="{026474B9-8F0F-4A9C-B266-09145B22FE9A}"/>
                  </a:ext>
                </a:extLst>
              </p:cNvPr>
              <p:cNvSpPr txBox="1"/>
              <p:nvPr/>
            </p:nvSpPr>
            <p:spPr>
              <a:xfrm>
                <a:off x="923699" y="4984515"/>
                <a:ext cx="2051127" cy="441601"/>
              </a:xfrm>
              <a:prstGeom prst="rect">
                <a:avLst/>
              </a:prstGeom>
              <a:noFill/>
            </p:spPr>
            <p:txBody>
              <a:bodyPr wrap="square" rtlCol="0">
                <a:spAutoFit/>
              </a:bodyPr>
              <a:lstStyle/>
              <a:p>
                <a:r>
                  <a:rPr lang="en-US" dirty="0">
                    <a:solidFill>
                      <a:schemeClr val="accent1"/>
                    </a:solidFill>
                  </a:rPr>
                  <a:t>Price Floor</a:t>
                </a:r>
              </a:p>
            </p:txBody>
          </p:sp>
          <p:sp>
            <p:nvSpPr>
              <p:cNvPr id="77" name="Price = P">
                <a:extLst>
                  <a:ext uri="{FF2B5EF4-FFF2-40B4-BE49-F238E27FC236}">
                    <a16:creationId xmlns:a16="http://schemas.microsoft.com/office/drawing/2014/main" id="{516895BF-33C9-448C-9036-03AE5B7B26AC}"/>
                  </a:ext>
                </a:extLst>
              </p:cNvPr>
              <p:cNvSpPr txBox="1"/>
              <p:nvPr/>
            </p:nvSpPr>
            <p:spPr>
              <a:xfrm>
                <a:off x="6363262" y="2918424"/>
                <a:ext cx="2190423" cy="1104003"/>
              </a:xfrm>
              <a:prstGeom prst="rect">
                <a:avLst/>
              </a:prstGeom>
              <a:noFill/>
            </p:spPr>
            <p:txBody>
              <a:bodyPr wrap="square" rtlCol="0">
                <a:spAutoFit/>
              </a:bodyPr>
              <a:lstStyle/>
              <a:p>
                <a:r>
                  <a:rPr lang="en-US" dirty="0">
                    <a:solidFill>
                      <a:schemeClr val="accent1"/>
                    </a:solidFill>
                  </a:rPr>
                  <a:t>Cost Containment Reserve</a:t>
                </a:r>
              </a:p>
            </p:txBody>
          </p:sp>
          <p:sp>
            <p:nvSpPr>
              <p:cNvPr id="78" name="TextBox 77">
                <a:extLst>
                  <a:ext uri="{FF2B5EF4-FFF2-40B4-BE49-F238E27FC236}">
                    <a16:creationId xmlns:a16="http://schemas.microsoft.com/office/drawing/2014/main" id="{7B4E704C-C9D5-49B0-95B9-B63C4B44DD39}"/>
                  </a:ext>
                </a:extLst>
              </p:cNvPr>
              <p:cNvSpPr txBox="1"/>
              <p:nvPr/>
            </p:nvSpPr>
            <p:spPr>
              <a:xfrm>
                <a:off x="7659419" y="6567371"/>
                <a:ext cx="671979" cy="369332"/>
              </a:xfrm>
              <a:prstGeom prst="rect">
                <a:avLst/>
              </a:prstGeom>
              <a:noFill/>
            </p:spPr>
            <p:txBody>
              <a:bodyPr wrap="none" rtlCol="0">
                <a:spAutoFit/>
              </a:bodyPr>
              <a:lstStyle/>
              <a:p>
                <a:r>
                  <a:rPr lang="en-US" b="1" dirty="0"/>
                  <a:t>tons</a:t>
                </a:r>
              </a:p>
            </p:txBody>
          </p:sp>
        </p:grpSp>
        <p:sp>
          <p:nvSpPr>
            <p:cNvPr id="84" name="Price = P">
              <a:extLst>
                <a:ext uri="{FF2B5EF4-FFF2-40B4-BE49-F238E27FC236}">
                  <a16:creationId xmlns:a16="http://schemas.microsoft.com/office/drawing/2014/main" id="{85126770-5EF6-48B6-BBBC-682AAD882BEE}"/>
                </a:ext>
              </a:extLst>
            </p:cNvPr>
            <p:cNvSpPr txBox="1"/>
            <p:nvPr/>
          </p:nvSpPr>
          <p:spPr>
            <a:xfrm>
              <a:off x="6132675" y="5624715"/>
              <a:ext cx="323516" cy="258361"/>
            </a:xfrm>
            <a:prstGeom prst="rect">
              <a:avLst/>
            </a:prstGeom>
            <a:noFill/>
          </p:spPr>
          <p:txBody>
            <a:bodyPr wrap="square" rtlCol="0">
              <a:spAutoFit/>
            </a:bodyPr>
            <a:lstStyle/>
            <a:p>
              <a:r>
                <a:rPr lang="en-US" sz="1400" dirty="0"/>
                <a:t>0</a:t>
              </a:r>
              <a:endParaRPr lang="en-US" sz="1200" baseline="30000" dirty="0"/>
            </a:p>
          </p:txBody>
        </p:sp>
      </p:grpSp>
      <p:sp>
        <p:nvSpPr>
          <p:cNvPr id="86" name="Cap"/>
          <p:cNvSpPr txBox="1"/>
          <p:nvPr/>
        </p:nvSpPr>
        <p:spPr>
          <a:xfrm>
            <a:off x="515358" y="2140743"/>
            <a:ext cx="3290090" cy="646331"/>
          </a:xfrm>
          <a:prstGeom prst="rect">
            <a:avLst/>
          </a:prstGeom>
          <a:noFill/>
        </p:spPr>
        <p:txBody>
          <a:bodyPr wrap="square" rtlCol="0">
            <a:spAutoFit/>
          </a:bodyPr>
          <a:lstStyle/>
          <a:p>
            <a:pPr algn="ctr"/>
            <a:r>
              <a:rPr lang="en-US" b="1" dirty="0"/>
              <a:t>Western </a:t>
            </a:r>
            <a:endParaRPr lang="en-US" dirty="0"/>
          </a:p>
          <a:p>
            <a:pPr algn="ctr"/>
            <a:r>
              <a:rPr lang="en-US" b="1" dirty="0"/>
              <a:t>Climate Initiative</a:t>
            </a:r>
          </a:p>
        </p:txBody>
      </p:sp>
      <p:sp>
        <p:nvSpPr>
          <p:cNvPr id="88" name="Rectangle 87"/>
          <p:cNvSpPr/>
          <p:nvPr/>
        </p:nvSpPr>
        <p:spPr>
          <a:xfrm>
            <a:off x="0" y="-35168"/>
            <a:ext cx="12192000" cy="954107"/>
          </a:xfrm>
          <a:prstGeom prst="rect">
            <a:avLst/>
          </a:prstGeom>
        </p:spPr>
        <p:txBody>
          <a:bodyPr wrap="square">
            <a:spAutoFit/>
          </a:bodyPr>
          <a:lstStyle/>
          <a:p>
            <a:pPr marL="0" lvl="1" algn="ctr"/>
            <a:r>
              <a:rPr lang="en-US" sz="3600" dirty="0">
                <a:solidFill>
                  <a:schemeClr val="bg1"/>
                </a:solidFill>
                <a:latin typeface="Calibri" panose="020F0502020204030204" pitchFamily="34" charset="0"/>
              </a:rPr>
              <a:t>Supply Schedules in N. American Carbon Trading Programs</a:t>
            </a:r>
          </a:p>
          <a:p>
            <a:pPr marL="0" lvl="1" algn="ctr"/>
            <a:r>
              <a:rPr lang="en-US" sz="2000" dirty="0">
                <a:solidFill>
                  <a:schemeClr val="bg1"/>
                </a:solidFill>
                <a:latin typeface="Calibri" panose="020F0502020204030204" pitchFamily="34" charset="0"/>
              </a:rPr>
              <a:t>(in effect in 2021)</a:t>
            </a:r>
          </a:p>
        </p:txBody>
      </p:sp>
      <p:cxnSp>
        <p:nvCxnSpPr>
          <p:cNvPr id="81" name="Cap - CCR line">
            <a:extLst>
              <a:ext uri="{FF2B5EF4-FFF2-40B4-BE49-F238E27FC236}">
                <a16:creationId xmlns:a16="http://schemas.microsoft.com/office/drawing/2014/main" id="{D241ACDD-3D3F-432D-BBF9-AB0C405C91FB}"/>
              </a:ext>
            </a:extLst>
          </p:cNvPr>
          <p:cNvCxnSpPr>
            <a:cxnSpLocks/>
          </p:cNvCxnSpPr>
          <p:nvPr/>
        </p:nvCxnSpPr>
        <p:spPr>
          <a:xfrm flipH="1">
            <a:off x="10677822" y="1651819"/>
            <a:ext cx="4789" cy="539486"/>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79E4DA7-9B46-4006-A7D7-2B81DFD62C60}"/>
              </a:ext>
            </a:extLst>
          </p:cNvPr>
          <p:cNvCxnSpPr/>
          <p:nvPr/>
        </p:nvCxnSpPr>
        <p:spPr>
          <a:xfrm flipH="1" flipV="1">
            <a:off x="10442277" y="2440131"/>
            <a:ext cx="297556" cy="273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Cap">
            <a:extLst>
              <a:ext uri="{FF2B5EF4-FFF2-40B4-BE49-F238E27FC236}">
                <a16:creationId xmlns:a16="http://schemas.microsoft.com/office/drawing/2014/main" id="{FBBB78A6-3047-0849-9144-DB181CD5237E}"/>
              </a:ext>
            </a:extLst>
          </p:cNvPr>
          <p:cNvSpPr txBox="1"/>
          <p:nvPr/>
        </p:nvSpPr>
        <p:spPr>
          <a:xfrm>
            <a:off x="5903842" y="2114321"/>
            <a:ext cx="3290090" cy="369332"/>
          </a:xfrm>
          <a:prstGeom prst="rect">
            <a:avLst/>
          </a:prstGeom>
          <a:noFill/>
        </p:spPr>
        <p:txBody>
          <a:bodyPr wrap="square" rtlCol="0">
            <a:spAutoFit/>
          </a:bodyPr>
          <a:lstStyle/>
          <a:p>
            <a:pPr algn="ctr"/>
            <a:r>
              <a:rPr lang="en-US" b="1" dirty="0"/>
              <a:t>RGGI</a:t>
            </a:r>
          </a:p>
        </p:txBody>
      </p:sp>
      <p:sp>
        <p:nvSpPr>
          <p:cNvPr id="10" name="TextBox 9">
            <a:extLst>
              <a:ext uri="{FF2B5EF4-FFF2-40B4-BE49-F238E27FC236}">
                <a16:creationId xmlns:a16="http://schemas.microsoft.com/office/drawing/2014/main" id="{E4B5E3ED-D223-2D4B-BD7C-18396CA157E9}"/>
              </a:ext>
            </a:extLst>
          </p:cNvPr>
          <p:cNvSpPr txBox="1"/>
          <p:nvPr/>
        </p:nvSpPr>
        <p:spPr>
          <a:xfrm>
            <a:off x="5181600" y="2477558"/>
            <a:ext cx="1828800" cy="1828800"/>
          </a:xfrm>
          <a:prstGeom prst="rect">
            <a:avLst/>
          </a:prstGeom>
          <a:noFill/>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3D66ED85-80A0-1443-BE46-2EE0FECF956F}"/>
              </a:ext>
            </a:extLst>
          </p:cNvPr>
          <p:cNvSpPr txBox="1"/>
          <p:nvPr/>
        </p:nvSpPr>
        <p:spPr>
          <a:xfrm>
            <a:off x="5181600" y="2477558"/>
            <a:ext cx="1828800" cy="1828800"/>
          </a:xfrm>
          <a:prstGeom prst="rect">
            <a:avLst/>
          </a:prstGeom>
          <a:noFill/>
        </p:spPr>
        <p:txBody>
          <a:bodyPr wrap="square" rtlCol="0">
            <a:spAutoFit/>
          </a:bodyPr>
          <a:lstStyle/>
          <a:p>
            <a:pPr algn="l"/>
            <a:endParaRPr lang="en-US" dirty="0"/>
          </a:p>
        </p:txBody>
      </p:sp>
      <p:sp>
        <p:nvSpPr>
          <p:cNvPr id="12" name="TextBox 11">
            <a:extLst>
              <a:ext uri="{FF2B5EF4-FFF2-40B4-BE49-F238E27FC236}">
                <a16:creationId xmlns:a16="http://schemas.microsoft.com/office/drawing/2014/main" id="{93807C1F-242A-5F4A-9F6E-6EFED00D8EF0}"/>
              </a:ext>
            </a:extLst>
          </p:cNvPr>
          <p:cNvSpPr txBox="1"/>
          <p:nvPr/>
        </p:nvSpPr>
        <p:spPr>
          <a:xfrm>
            <a:off x="5181600" y="2477558"/>
            <a:ext cx="1828800" cy="646331"/>
          </a:xfrm>
          <a:prstGeom prst="rect">
            <a:avLst/>
          </a:prstGeom>
          <a:noFill/>
        </p:spPr>
        <p:txBody>
          <a:bodyPr wrap="square" rtlCol="0">
            <a:spAutoFit/>
          </a:bodyPr>
          <a:lstStyle/>
          <a:p>
            <a:pPr algn="l"/>
            <a:endParaRPr lang="en-US" dirty="0"/>
          </a:p>
        </p:txBody>
      </p:sp>
      <p:sp>
        <p:nvSpPr>
          <p:cNvPr id="13" name="TextBox 12">
            <a:extLst>
              <a:ext uri="{FF2B5EF4-FFF2-40B4-BE49-F238E27FC236}">
                <a16:creationId xmlns:a16="http://schemas.microsoft.com/office/drawing/2014/main" id="{B5BDA183-95DA-644F-84B8-B8321F775621}"/>
              </a:ext>
            </a:extLst>
          </p:cNvPr>
          <p:cNvSpPr txBox="1"/>
          <p:nvPr/>
        </p:nvSpPr>
        <p:spPr>
          <a:xfrm>
            <a:off x="5181600" y="2477558"/>
            <a:ext cx="1828800" cy="1828800"/>
          </a:xfrm>
          <a:prstGeom prst="rect">
            <a:avLst/>
          </a:prstGeom>
          <a:noFill/>
        </p:spPr>
        <p:txBody>
          <a:bodyPr wrap="square" rtlCol="0">
            <a:spAutoFit/>
          </a:bodyPr>
          <a:lstStyle/>
          <a:p>
            <a:pPr algn="l"/>
            <a:endParaRPr lang="en-US" dirty="0"/>
          </a:p>
        </p:txBody>
      </p:sp>
      <p:sp>
        <p:nvSpPr>
          <p:cNvPr id="92" name="TextBox 91">
            <a:extLst>
              <a:ext uri="{FF2B5EF4-FFF2-40B4-BE49-F238E27FC236}">
                <a16:creationId xmlns:a16="http://schemas.microsoft.com/office/drawing/2014/main" id="{F0964C25-10CF-CD47-A1F0-4689DF9047D9}"/>
              </a:ext>
            </a:extLst>
          </p:cNvPr>
          <p:cNvSpPr txBox="1"/>
          <p:nvPr/>
        </p:nvSpPr>
        <p:spPr>
          <a:xfrm>
            <a:off x="3048000" y="3207292"/>
            <a:ext cx="6096000" cy="369332"/>
          </a:xfrm>
          <a:prstGeom prst="rect">
            <a:avLst/>
          </a:prstGeom>
          <a:noFill/>
        </p:spPr>
        <p:txBody>
          <a:bodyPr wrap="square">
            <a:spAutoFit/>
          </a:bodyPr>
          <a:lstStyle/>
          <a:p>
            <a:endParaRPr lang="en-US" sz="1800" dirty="0"/>
          </a:p>
        </p:txBody>
      </p:sp>
      <p:sp>
        <p:nvSpPr>
          <p:cNvPr id="21" name="TextBox 20">
            <a:extLst>
              <a:ext uri="{FF2B5EF4-FFF2-40B4-BE49-F238E27FC236}">
                <a16:creationId xmlns:a16="http://schemas.microsoft.com/office/drawing/2014/main" id="{D04D1064-9417-4548-9BA8-C0439244EA63}"/>
              </a:ext>
            </a:extLst>
          </p:cNvPr>
          <p:cNvSpPr txBox="1"/>
          <p:nvPr/>
        </p:nvSpPr>
        <p:spPr>
          <a:xfrm>
            <a:off x="1015944" y="5638800"/>
            <a:ext cx="10858539" cy="954107"/>
          </a:xfrm>
          <a:prstGeom prst="rect">
            <a:avLst/>
          </a:prstGeom>
          <a:noFill/>
        </p:spPr>
        <p:txBody>
          <a:bodyPr wrap="square" rtlCol="0">
            <a:spAutoFit/>
          </a:bodyPr>
          <a:lstStyle/>
          <a:p>
            <a:pPr algn="ctr"/>
            <a:r>
              <a:rPr lang="en-US" sz="2800" b="1" dirty="0">
                <a:ln w="0"/>
                <a:solidFill>
                  <a:srgbClr val="0A70E5"/>
                </a:solidFill>
              </a:rPr>
              <a:t>Quantities </a:t>
            </a:r>
            <a:r>
              <a:rPr lang="en-US" sz="2800" b="1" i="1" dirty="0">
                <a:ln w="0"/>
                <a:solidFill>
                  <a:srgbClr val="0A70E5"/>
                </a:solidFill>
              </a:rPr>
              <a:t>with </a:t>
            </a:r>
            <a:r>
              <a:rPr lang="en-US" sz="2800" b="1" dirty="0">
                <a:ln w="0"/>
                <a:solidFill>
                  <a:srgbClr val="0A70E5"/>
                </a:solidFill>
              </a:rPr>
              <a:t>Prices</a:t>
            </a:r>
            <a:r>
              <a:rPr lang="en-US" sz="2800" dirty="0">
                <a:ln w="0"/>
                <a:solidFill>
                  <a:srgbClr val="0A70E5"/>
                </a:solidFill>
              </a:rPr>
              <a:t> </a:t>
            </a:r>
          </a:p>
          <a:p>
            <a:pPr algn="ctr"/>
            <a:r>
              <a:rPr lang="en-US" sz="2800" dirty="0">
                <a:ln w="0"/>
                <a:solidFill>
                  <a:srgbClr val="0A70E5"/>
                </a:solidFill>
              </a:rPr>
              <a:t>Lower allowance demand reduces both prices and emissions.</a:t>
            </a:r>
            <a:endParaRPr lang="en-US" sz="3200" dirty="0">
              <a:ln w="0"/>
              <a:solidFill>
                <a:srgbClr val="0A70E5"/>
              </a:solidFill>
            </a:endParaRPr>
          </a:p>
        </p:txBody>
      </p:sp>
      <p:sp>
        <p:nvSpPr>
          <p:cNvPr id="69" name="TextBox 68"/>
          <p:cNvSpPr txBox="1"/>
          <p:nvPr/>
        </p:nvSpPr>
        <p:spPr>
          <a:xfrm>
            <a:off x="152400" y="5863244"/>
            <a:ext cx="914400" cy="842356"/>
          </a:xfrm>
          <a:prstGeom prst="rect">
            <a:avLst/>
          </a:prstGeom>
          <a:solidFill>
            <a:schemeClr val="bg1"/>
          </a:solidFill>
        </p:spPr>
        <p:txBody>
          <a:bodyPr wrap="square" rtlCol="0">
            <a:spAutoFit/>
          </a:bodyPr>
          <a:lstStyle/>
          <a:p>
            <a:endParaRPr lang="en-US" dirty="0"/>
          </a:p>
        </p:txBody>
      </p:sp>
      <p:pic>
        <p:nvPicPr>
          <p:cNvPr id="70" name="Picture 69">
            <a:extLst>
              <a:ext uri="{FF2B5EF4-FFF2-40B4-BE49-F238E27FC236}">
                <a16:creationId xmlns:a16="http://schemas.microsoft.com/office/drawing/2014/main" id="{F7B49042-FA81-3043-9727-9B6162041736}"/>
              </a:ext>
            </a:extLst>
          </p:cNvPr>
          <p:cNvPicPr>
            <a:picLocks noChangeAspect="1"/>
          </p:cNvPicPr>
          <p:nvPr/>
        </p:nvPicPr>
        <p:blipFill rotWithShape="1">
          <a:blip r:embed="rId5"/>
          <a:srcRect b="33174"/>
          <a:stretch/>
        </p:blipFill>
        <p:spPr>
          <a:xfrm>
            <a:off x="11349439" y="6206085"/>
            <a:ext cx="456633" cy="298135"/>
          </a:xfrm>
          <a:prstGeom prst="rect">
            <a:avLst/>
          </a:prstGeom>
        </p:spPr>
      </p:pic>
    </p:spTree>
    <p:extLst>
      <p:ext uri="{BB962C8B-B14F-4D97-AF65-F5344CB8AC3E}">
        <p14:creationId xmlns:p14="http://schemas.microsoft.com/office/powerpoint/2010/main" val="212692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3"/>
          <p:cNvPicPr preferRelativeResize="0"/>
          <p:nvPr/>
        </p:nvPicPr>
        <p:blipFill>
          <a:blip r:embed="rId3">
            <a:alphaModFix/>
          </a:blip>
          <a:stretch>
            <a:fillRect/>
          </a:stretch>
        </p:blipFill>
        <p:spPr>
          <a:xfrm>
            <a:off x="1447800" y="1216300"/>
            <a:ext cx="7468825" cy="2540967"/>
          </a:xfrm>
          <a:prstGeom prst="rect">
            <a:avLst/>
          </a:prstGeom>
          <a:noFill/>
          <a:ln>
            <a:noFill/>
          </a:ln>
        </p:spPr>
      </p:pic>
      <p:pic>
        <p:nvPicPr>
          <p:cNvPr id="274" name="Google Shape;274;p33"/>
          <p:cNvPicPr preferRelativeResize="0"/>
          <p:nvPr/>
        </p:nvPicPr>
        <p:blipFill>
          <a:blip r:embed="rId4">
            <a:alphaModFix/>
          </a:blip>
          <a:stretch>
            <a:fillRect/>
          </a:stretch>
        </p:blipFill>
        <p:spPr>
          <a:xfrm>
            <a:off x="1981200" y="3986058"/>
            <a:ext cx="6248400" cy="2645060"/>
          </a:xfrm>
          <a:prstGeom prst="rect">
            <a:avLst/>
          </a:prstGeom>
          <a:noFill/>
          <a:ln>
            <a:noFill/>
          </a:ln>
        </p:spPr>
      </p:pic>
      <p:sp>
        <p:nvSpPr>
          <p:cNvPr id="276" name="Google Shape;276;p33"/>
          <p:cNvSpPr txBox="1">
            <a:spLocks noGrp="1"/>
          </p:cNvSpPr>
          <p:nvPr>
            <p:ph type="title"/>
          </p:nvPr>
        </p:nvSpPr>
        <p:spPr>
          <a:xfrm>
            <a:off x="228599" y="-109400"/>
            <a:ext cx="11531033" cy="1325700"/>
          </a:xfrm>
          <a:prstGeom prst="rect">
            <a:avLst/>
          </a:prstGeom>
        </p:spPr>
        <p:txBody>
          <a:bodyPr spcFirstLastPara="1" vert="horz" wrap="square" lIns="91425" tIns="45700" rIns="91425" bIns="45700" rtlCol="0" anchor="ctr" anchorCtr="0">
            <a:noAutofit/>
          </a:bodyPr>
          <a:lstStyle/>
          <a:p>
            <a:pPr>
              <a:spcBef>
                <a:spcPts val="0"/>
              </a:spcBef>
            </a:pPr>
            <a:r>
              <a:rPr lang="en-US" sz="2400" dirty="0"/>
              <a:t>Effects of NYISO Carbon Pricing Proposal on RGGI Allowance Prices and Emissions</a:t>
            </a:r>
            <a:endParaRPr sz="2400" dirty="0"/>
          </a:p>
          <a:p>
            <a:pPr>
              <a:spcBef>
                <a:spcPts val="0"/>
              </a:spcBef>
            </a:pPr>
            <a:r>
              <a:rPr lang="en-US" sz="2200" i="1" dirty="0"/>
              <a:t>BAU and Policy in 2025 (2013$ / ton)</a:t>
            </a:r>
            <a:endParaRPr sz="3600" i="1" dirty="0"/>
          </a:p>
        </p:txBody>
      </p:sp>
      <p:sp>
        <p:nvSpPr>
          <p:cNvPr id="277" name="Google Shape;277;p33"/>
          <p:cNvSpPr txBox="1">
            <a:spLocks noGrp="1"/>
          </p:cNvSpPr>
          <p:nvPr>
            <p:ph type="body" idx="1"/>
          </p:nvPr>
        </p:nvSpPr>
        <p:spPr>
          <a:xfrm>
            <a:off x="8763000" y="3926626"/>
            <a:ext cx="2370600" cy="2190300"/>
          </a:xfrm>
          <a:prstGeom prst="rect">
            <a:avLst/>
          </a:prstGeom>
          <a:ln w="9525" cap="flat" cmpd="sng">
            <a:solidFill>
              <a:schemeClr val="accent1"/>
            </a:solidFill>
            <a:prstDash val="solid"/>
            <a:round/>
            <a:headEnd type="none" w="sm" len="sm"/>
            <a:tailEnd type="none" w="sm" len="sm"/>
          </a:ln>
        </p:spPr>
        <p:txBody>
          <a:bodyPr spcFirstLastPara="1" vert="horz" wrap="square" lIns="91425" tIns="45700" rIns="91425" bIns="45700" rtlCol="0" anchor="t" anchorCtr="0">
            <a:noAutofit/>
          </a:bodyPr>
          <a:lstStyle/>
          <a:p>
            <a:pPr marL="0" indent="0" algn="ctr">
              <a:spcBef>
                <a:spcPts val="0"/>
              </a:spcBef>
              <a:spcAft>
                <a:spcPts val="1000"/>
              </a:spcAft>
              <a:buNone/>
            </a:pPr>
            <a:r>
              <a:rPr lang="en-US" sz="1500" dirty="0"/>
              <a:t>The BAU RGGI Price is on ECR Step in both cases. Under “Low” costs, it falls below the step under the Policy, with the entire ECR quantity withheld from the market. Under “High” costs, the price remains on the step.</a:t>
            </a:r>
            <a:endParaRPr sz="1500" dirty="0"/>
          </a:p>
        </p:txBody>
      </p:sp>
      <p:pic>
        <p:nvPicPr>
          <p:cNvPr id="278" name="Google Shape;278;p33"/>
          <p:cNvPicPr preferRelativeResize="0"/>
          <p:nvPr/>
        </p:nvPicPr>
        <p:blipFill>
          <a:blip r:embed="rId5">
            <a:alphaModFix/>
          </a:blip>
          <a:stretch>
            <a:fillRect/>
          </a:stretch>
        </p:blipFill>
        <p:spPr>
          <a:xfrm>
            <a:off x="8916625" y="1932809"/>
            <a:ext cx="1613150" cy="1167925"/>
          </a:xfrm>
          <a:prstGeom prst="rect">
            <a:avLst/>
          </a:prstGeom>
          <a:noFill/>
          <a:ln>
            <a:noFill/>
          </a:ln>
        </p:spPr>
      </p:pic>
      <p:sp>
        <p:nvSpPr>
          <p:cNvPr id="8" name="Rectangle 7">
            <a:extLst>
              <a:ext uri="{FF2B5EF4-FFF2-40B4-BE49-F238E27FC236}">
                <a16:creationId xmlns:a16="http://schemas.microsoft.com/office/drawing/2014/main" id="{1EA895D2-D46E-4198-A744-1171795F9DA9}"/>
              </a:ext>
            </a:extLst>
          </p:cNvPr>
          <p:cNvSpPr/>
          <p:nvPr/>
        </p:nvSpPr>
        <p:spPr>
          <a:xfrm>
            <a:off x="203200" y="5867400"/>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F083AB0-3E76-44DC-9E90-FE2A4C3DA1C2}"/>
              </a:ext>
            </a:extLst>
          </p:cNvPr>
          <p:cNvPicPr>
            <a:picLocks noChangeAspect="1"/>
          </p:cNvPicPr>
          <p:nvPr/>
        </p:nvPicPr>
        <p:blipFill rotWithShape="1">
          <a:blip r:embed="rId6"/>
          <a:srcRect b="33174"/>
          <a:stretch/>
        </p:blipFill>
        <p:spPr>
          <a:xfrm>
            <a:off x="11303000" y="6332983"/>
            <a:ext cx="456633" cy="298135"/>
          </a:xfrm>
          <a:prstGeom prst="rect">
            <a:avLst/>
          </a:prstGeom>
        </p:spPr>
      </p:pic>
      <p:sp>
        <p:nvSpPr>
          <p:cNvPr id="10" name="Slide Number Placeholder 4">
            <a:extLst>
              <a:ext uri="{FF2B5EF4-FFF2-40B4-BE49-F238E27FC236}">
                <a16:creationId xmlns:a16="http://schemas.microsoft.com/office/drawing/2014/main" id="{9AFC562F-A1E1-41ED-B21F-973B92ED824E}"/>
              </a:ext>
            </a:extLst>
          </p:cNvPr>
          <p:cNvSpPr>
            <a:spLocks noGrp="1"/>
          </p:cNvSpPr>
          <p:nvPr>
            <p:ph type="sldNum" sz="quarter" idx="12"/>
          </p:nvPr>
        </p:nvSpPr>
        <p:spPr>
          <a:xfrm>
            <a:off x="5715000" y="6413816"/>
            <a:ext cx="381000" cy="365125"/>
          </a:xfrm>
        </p:spPr>
        <p:txBody>
          <a:bodyPr/>
          <a:lstStyle/>
          <a:p>
            <a:fld id="{B72A172B-4333-994F-98DF-8987D709A610}" type="slidenum">
              <a:rPr lang="en-US" smtClean="0"/>
              <a:pPr/>
              <a:t>8</a:t>
            </a:fld>
            <a:endParaRPr lang="en-US" dirty="0"/>
          </a:p>
        </p:txBody>
      </p:sp>
      <p:sp>
        <p:nvSpPr>
          <p:cNvPr id="2" name="TextBox 1">
            <a:extLst>
              <a:ext uri="{FF2B5EF4-FFF2-40B4-BE49-F238E27FC236}">
                <a16:creationId xmlns:a16="http://schemas.microsoft.com/office/drawing/2014/main" id="{745D053F-5A5D-425A-A798-29E4A7F8C912}"/>
              </a:ext>
            </a:extLst>
          </p:cNvPr>
          <p:cNvSpPr txBox="1"/>
          <p:nvPr/>
        </p:nvSpPr>
        <p:spPr>
          <a:xfrm>
            <a:off x="3352800" y="1216300"/>
            <a:ext cx="1632178" cy="276999"/>
          </a:xfrm>
          <a:prstGeom prst="rect">
            <a:avLst/>
          </a:prstGeom>
          <a:solidFill>
            <a:schemeClr val="bg1"/>
          </a:solidFill>
        </p:spPr>
        <p:txBody>
          <a:bodyPr wrap="none" rtlCol="0">
            <a:spAutoFit/>
          </a:bodyPr>
          <a:lstStyle/>
          <a:p>
            <a:r>
              <a:rPr lang="en-US" sz="1200" dirty="0"/>
              <a:t>Low Renewable Cost</a:t>
            </a:r>
          </a:p>
        </p:txBody>
      </p:sp>
      <p:sp>
        <p:nvSpPr>
          <p:cNvPr id="11" name="TextBox 10">
            <a:extLst>
              <a:ext uri="{FF2B5EF4-FFF2-40B4-BE49-F238E27FC236}">
                <a16:creationId xmlns:a16="http://schemas.microsoft.com/office/drawing/2014/main" id="{638E56CB-80C1-4A66-8C1A-CDB99D8398B0}"/>
              </a:ext>
            </a:extLst>
          </p:cNvPr>
          <p:cNvSpPr txBox="1"/>
          <p:nvPr/>
        </p:nvSpPr>
        <p:spPr>
          <a:xfrm>
            <a:off x="6477000" y="1216299"/>
            <a:ext cx="1665841" cy="276999"/>
          </a:xfrm>
          <a:prstGeom prst="rect">
            <a:avLst/>
          </a:prstGeom>
          <a:solidFill>
            <a:schemeClr val="bg1"/>
          </a:solidFill>
        </p:spPr>
        <p:txBody>
          <a:bodyPr wrap="none" rtlCol="0">
            <a:spAutoFit/>
          </a:bodyPr>
          <a:lstStyle/>
          <a:p>
            <a:r>
              <a:rPr lang="en-US" sz="1200" dirty="0"/>
              <a:t>High Renewable Cost</a:t>
            </a:r>
          </a:p>
        </p:txBody>
      </p:sp>
      <p:sp>
        <p:nvSpPr>
          <p:cNvPr id="12" name="TextBox 11">
            <a:extLst>
              <a:ext uri="{FF2B5EF4-FFF2-40B4-BE49-F238E27FC236}">
                <a16:creationId xmlns:a16="http://schemas.microsoft.com/office/drawing/2014/main" id="{35E96A7B-5049-41E9-9D84-E017B0BF541E}"/>
              </a:ext>
            </a:extLst>
          </p:cNvPr>
          <p:cNvSpPr txBox="1"/>
          <p:nvPr/>
        </p:nvSpPr>
        <p:spPr>
          <a:xfrm>
            <a:off x="3657600" y="3997831"/>
            <a:ext cx="1632178" cy="276999"/>
          </a:xfrm>
          <a:prstGeom prst="rect">
            <a:avLst/>
          </a:prstGeom>
          <a:solidFill>
            <a:schemeClr val="bg1"/>
          </a:solidFill>
        </p:spPr>
        <p:txBody>
          <a:bodyPr wrap="none" rtlCol="0">
            <a:spAutoFit/>
          </a:bodyPr>
          <a:lstStyle/>
          <a:p>
            <a:r>
              <a:rPr lang="en-US" sz="1200" dirty="0"/>
              <a:t>Low Renewable Cost</a:t>
            </a:r>
          </a:p>
        </p:txBody>
      </p:sp>
      <p:sp>
        <p:nvSpPr>
          <p:cNvPr id="13" name="TextBox 12">
            <a:extLst>
              <a:ext uri="{FF2B5EF4-FFF2-40B4-BE49-F238E27FC236}">
                <a16:creationId xmlns:a16="http://schemas.microsoft.com/office/drawing/2014/main" id="{8B5AE61F-7303-43ED-BB37-F2D261224E2F}"/>
              </a:ext>
            </a:extLst>
          </p:cNvPr>
          <p:cNvSpPr txBox="1"/>
          <p:nvPr/>
        </p:nvSpPr>
        <p:spPr>
          <a:xfrm>
            <a:off x="6324600" y="3928874"/>
            <a:ext cx="1665841" cy="276999"/>
          </a:xfrm>
          <a:prstGeom prst="rect">
            <a:avLst/>
          </a:prstGeom>
          <a:solidFill>
            <a:schemeClr val="bg1"/>
          </a:solidFill>
        </p:spPr>
        <p:txBody>
          <a:bodyPr wrap="none" rtlCol="0">
            <a:spAutoFit/>
          </a:bodyPr>
          <a:lstStyle/>
          <a:p>
            <a:r>
              <a:rPr lang="en-US" sz="1200" dirty="0"/>
              <a:t>High Renewable Cost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6524"/>
            <a:ext cx="7886700" cy="673449"/>
          </a:xfrm>
        </p:spPr>
        <p:txBody>
          <a:bodyPr>
            <a:normAutofit fontScale="90000"/>
          </a:bodyPr>
          <a:lstStyle/>
          <a:p>
            <a:r>
              <a:rPr lang="en-US" dirty="0">
                <a:latin typeface="+mn-lt"/>
              </a:rPr>
              <a:t>Leakage to Unpriced Regions </a:t>
            </a:r>
          </a:p>
        </p:txBody>
      </p:sp>
      <p:sp>
        <p:nvSpPr>
          <p:cNvPr id="3" name="Content Placeholder 2"/>
          <p:cNvSpPr>
            <a:spLocks noGrp="1"/>
          </p:cNvSpPr>
          <p:nvPr>
            <p:ph idx="1"/>
          </p:nvPr>
        </p:nvSpPr>
        <p:spPr>
          <a:xfrm>
            <a:off x="228600" y="1128889"/>
            <a:ext cx="5715000" cy="4986162"/>
          </a:xfrm>
        </p:spPr>
        <p:txBody>
          <a:bodyPr>
            <a:normAutofit/>
          </a:bodyPr>
          <a:lstStyle/>
          <a:p>
            <a:r>
              <a:rPr lang="en-US" sz="2800" dirty="0">
                <a:latin typeface="+mn-lt"/>
              </a:rPr>
              <a:t>Leakage refers to the change in </a:t>
            </a:r>
            <a:r>
              <a:rPr lang="en-US" sz="2800" b="1" dirty="0">
                <a:latin typeface="+mn-lt"/>
              </a:rPr>
              <a:t>emissions</a:t>
            </a:r>
            <a:r>
              <a:rPr lang="en-US" sz="2800" dirty="0">
                <a:latin typeface="+mn-lt"/>
              </a:rPr>
              <a:t> outside the jurisdiction.  </a:t>
            </a:r>
          </a:p>
          <a:p>
            <a:r>
              <a:rPr lang="en-US" sz="2800" dirty="0">
                <a:latin typeface="+mn-lt"/>
              </a:rPr>
              <a:t>The higher the carbon price, the greater the potential problem</a:t>
            </a:r>
          </a:p>
          <a:p>
            <a:r>
              <a:rPr lang="en-US" sz="2800" b="1" dirty="0">
                <a:latin typeface="+mn-lt"/>
              </a:rPr>
              <a:t>Price</a:t>
            </a:r>
            <a:r>
              <a:rPr lang="en-US" sz="2800" dirty="0">
                <a:latin typeface="+mn-lt"/>
              </a:rPr>
              <a:t> leakage also may occur, where the electricity price in a neighboring jurisdiction goes up via the wholesale market</a:t>
            </a:r>
          </a:p>
        </p:txBody>
      </p:sp>
      <p:sp>
        <p:nvSpPr>
          <p:cNvPr id="6" name="Rectangle 5">
            <a:extLst>
              <a:ext uri="{FF2B5EF4-FFF2-40B4-BE49-F238E27FC236}">
                <a16:creationId xmlns:a16="http://schemas.microsoft.com/office/drawing/2014/main" id="{3E7B33BF-3869-4CF3-ABCB-483DA4292852}"/>
              </a:ext>
            </a:extLst>
          </p:cNvPr>
          <p:cNvSpPr/>
          <p:nvPr/>
        </p:nvSpPr>
        <p:spPr>
          <a:xfrm>
            <a:off x="180419" y="6003924"/>
            <a:ext cx="939800" cy="85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7DCE74-D4A0-4420-B45C-77F4D2D69A5D}"/>
              </a:ext>
            </a:extLst>
          </p:cNvPr>
          <p:cNvPicPr>
            <a:picLocks noChangeAspect="1"/>
          </p:cNvPicPr>
          <p:nvPr/>
        </p:nvPicPr>
        <p:blipFill rotWithShape="1">
          <a:blip r:embed="rId3"/>
          <a:srcRect b="33174"/>
          <a:stretch/>
        </p:blipFill>
        <p:spPr>
          <a:xfrm>
            <a:off x="11125767" y="6385241"/>
            <a:ext cx="456633" cy="298135"/>
          </a:xfrm>
          <a:prstGeom prst="rect">
            <a:avLst/>
          </a:prstGeom>
        </p:spPr>
      </p:pic>
      <p:sp>
        <p:nvSpPr>
          <p:cNvPr id="9" name="Slide Number Placeholder 4">
            <a:extLst>
              <a:ext uri="{FF2B5EF4-FFF2-40B4-BE49-F238E27FC236}">
                <a16:creationId xmlns:a16="http://schemas.microsoft.com/office/drawing/2014/main" id="{C84E2786-3623-474B-B8FF-8E9C9F6526E7}"/>
              </a:ext>
            </a:extLst>
          </p:cNvPr>
          <p:cNvSpPr>
            <a:spLocks noGrp="1"/>
          </p:cNvSpPr>
          <p:nvPr>
            <p:ph type="sldNum" sz="quarter" idx="12"/>
          </p:nvPr>
        </p:nvSpPr>
        <p:spPr>
          <a:xfrm>
            <a:off x="10515600" y="6436040"/>
            <a:ext cx="381000" cy="365125"/>
          </a:xfrm>
        </p:spPr>
        <p:txBody>
          <a:bodyPr/>
          <a:lstStyle/>
          <a:p>
            <a:fld id="{B72A172B-4333-994F-98DF-8987D709A610}" type="slidenum">
              <a:rPr lang="en-US" smtClean="0"/>
              <a:pPr/>
              <a:t>9</a:t>
            </a:fld>
            <a:endParaRPr lang="en-US" dirty="0"/>
          </a:p>
        </p:txBody>
      </p:sp>
      <p:pic>
        <p:nvPicPr>
          <p:cNvPr id="2052" name="Picture 4" descr="Related image">
            <a:extLst>
              <a:ext uri="{FF2B5EF4-FFF2-40B4-BE49-F238E27FC236}">
                <a16:creationId xmlns:a16="http://schemas.microsoft.com/office/drawing/2014/main" id="{E4A2B0FE-47E8-4131-8548-999036C82C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64"/>
          <a:stretch/>
        </p:blipFill>
        <p:spPr bwMode="auto">
          <a:xfrm>
            <a:off x="7841342" y="1039018"/>
            <a:ext cx="3527981" cy="477996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A4F08CDB-7EE9-42AE-8145-F72B92874F85}"/>
              </a:ext>
            </a:extLst>
          </p:cNvPr>
          <p:cNvSpPr>
            <a:spLocks noGrp="1"/>
          </p:cNvSpPr>
          <p:nvPr>
            <p:ph type="ftr" sz="quarter" idx="11"/>
          </p:nvPr>
        </p:nvSpPr>
        <p:spPr>
          <a:xfrm>
            <a:off x="247650" y="6297612"/>
            <a:ext cx="6247832" cy="365125"/>
          </a:xfrm>
        </p:spPr>
        <p:txBody>
          <a:bodyPr/>
          <a:lstStyle/>
          <a:p>
            <a:r>
              <a:rPr lang="en-US" dirty="0"/>
              <a:t>Carbon Pricing in Electricity Markets: Overview, Policy Design and Recent State Actions</a:t>
            </a:r>
          </a:p>
        </p:txBody>
      </p:sp>
    </p:spTree>
    <p:extLst>
      <p:ext uri="{BB962C8B-B14F-4D97-AF65-F5344CB8AC3E}">
        <p14:creationId xmlns:p14="http://schemas.microsoft.com/office/powerpoint/2010/main" val="576211250"/>
      </p:ext>
    </p:extLst>
  </p:cSld>
  <p:clrMapOvr>
    <a:masterClrMapping/>
  </p:clrMapOvr>
</p:sld>
</file>

<file path=ppt/theme/theme1.xml><?xml version="1.0" encoding="utf-8"?>
<a:theme xmlns:a="http://schemas.openxmlformats.org/drawingml/2006/main" name="2_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FF">
      <a:majorFont>
        <a:latin typeface="Palatino Linotype"/>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FF">
      <a:majorFont>
        <a:latin typeface="Palatino Linotype"/>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12385</TotalTime>
  <Words>1146</Words>
  <Application>Microsoft Office PowerPoint</Application>
  <PresentationFormat>Widescreen</PresentationFormat>
  <Paragraphs>141</Paragraphs>
  <Slides>14</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Calibre Regular</vt:lpstr>
      <vt:lpstr>Calibre Semibold</vt:lpstr>
      <vt:lpstr>Calibri</vt:lpstr>
      <vt:lpstr>Courier New</vt:lpstr>
      <vt:lpstr>Helvetica Light 2</vt:lpstr>
      <vt:lpstr>Helvetica LT Std</vt:lpstr>
      <vt:lpstr>Palatino Linotype</vt:lpstr>
      <vt:lpstr>Segoe UI</vt:lpstr>
      <vt:lpstr>2_Presentation1</vt:lpstr>
      <vt:lpstr>Custom Design</vt:lpstr>
      <vt:lpstr>3_Presentation1</vt:lpstr>
      <vt:lpstr>PowerPoint Presentation</vt:lpstr>
      <vt:lpstr>Drivers for carbon pricing</vt:lpstr>
      <vt:lpstr>Existing Carbon Prices</vt:lpstr>
      <vt:lpstr>Existing Programs and Prices</vt:lpstr>
      <vt:lpstr>Policy Interactions Matter</vt:lpstr>
      <vt:lpstr>Dilemma: Additionality under an Emissions Cap</vt:lpstr>
      <vt:lpstr>PowerPoint Presentation</vt:lpstr>
      <vt:lpstr>Effects of NYISO Carbon Pricing Proposal on RGGI Allowance Prices and Emissions BAU and Policy in 2025 (2013$ / ton)</vt:lpstr>
      <vt:lpstr>Leakage to Unpriced Regions </vt:lpstr>
      <vt:lpstr>Program Design can Reduce Leakage</vt:lpstr>
      <vt:lpstr>Effects of NYISO Carbon Pricing Proposal on CO2 Emissions Change from BAU in 2025 (Thousand Short Tons) </vt:lpstr>
      <vt:lpstr>RGGI: 9 becomes 10 becomes 11 (12?) </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RFF Houston Briefing</dc:title>
  <dc:creator>Walter, Ellen</dc:creator>
  <cp:lastModifiedBy>Palmer, Karen</cp:lastModifiedBy>
  <cp:revision>1441</cp:revision>
  <cp:lastPrinted>2019-12-02T13:49:35Z</cp:lastPrinted>
  <dcterms:created xsi:type="dcterms:W3CDTF">2011-02-10T20:52:53Z</dcterms:created>
  <dcterms:modified xsi:type="dcterms:W3CDTF">2020-04-24T12:38:28Z</dcterms:modified>
</cp:coreProperties>
</file>